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3" r:id="rId4"/>
    <p:sldId id="258" r:id="rId5"/>
    <p:sldId id="264" r:id="rId6"/>
    <p:sldId id="259" r:id="rId7"/>
    <p:sldId id="260" r:id="rId8"/>
    <p:sldId id="261" r:id="rId9"/>
    <p:sldId id="265" r:id="rId10"/>
    <p:sldId id="266" r:id="rId11"/>
    <p:sldId id="262"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94" r:id="rId35"/>
    <p:sldId id="289" r:id="rId36"/>
    <p:sldId id="290" r:id="rId37"/>
    <p:sldId id="295" r:id="rId38"/>
    <p:sldId id="291" r:id="rId39"/>
    <p:sldId id="292" r:id="rId40"/>
    <p:sldId id="293" r:id="rId41"/>
    <p:sldId id="296" r:id="rId42"/>
    <p:sldId id="297" r:id="rId43"/>
    <p:sldId id="300" r:id="rId44"/>
    <p:sldId id="298" r:id="rId45"/>
    <p:sldId id="299"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242" autoAdjust="0"/>
  </p:normalViewPr>
  <p:slideViewPr>
    <p:cSldViewPr>
      <p:cViewPr varScale="1">
        <p:scale>
          <a:sx n="109" d="100"/>
          <a:sy n="109" d="100"/>
        </p:scale>
        <p:origin x="-167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F59A6018-A04F-4D2B-96DD-7F128BE111A9}" type="datetimeFigureOut">
              <a:rPr lang="en-CA" smtClean="0"/>
              <a:t>2015-07-12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F307AFF-0E15-4CBC-944A-01AABA6D0AB3}" type="slidenum">
              <a:rPr lang="en-CA" smtClean="0"/>
              <a:t>‹#›</a:t>
            </a:fld>
            <a:endParaRPr lang="en-CA"/>
          </a:p>
        </p:txBody>
      </p:sp>
    </p:spTree>
    <p:extLst>
      <p:ext uri="{BB962C8B-B14F-4D97-AF65-F5344CB8AC3E}">
        <p14:creationId xmlns:p14="http://schemas.microsoft.com/office/powerpoint/2010/main" val="4167210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59A6018-A04F-4D2B-96DD-7F128BE111A9}" type="datetimeFigureOut">
              <a:rPr lang="en-CA" smtClean="0"/>
              <a:t>2015-07-12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F307AFF-0E15-4CBC-944A-01AABA6D0AB3}" type="slidenum">
              <a:rPr lang="en-CA" smtClean="0"/>
              <a:t>‹#›</a:t>
            </a:fld>
            <a:endParaRPr lang="en-CA"/>
          </a:p>
        </p:txBody>
      </p:sp>
    </p:spTree>
    <p:extLst>
      <p:ext uri="{BB962C8B-B14F-4D97-AF65-F5344CB8AC3E}">
        <p14:creationId xmlns:p14="http://schemas.microsoft.com/office/powerpoint/2010/main" val="2773239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9A6018-A04F-4D2B-96DD-7F128BE111A9}" type="datetimeFigureOut">
              <a:rPr lang="en-CA" smtClean="0"/>
              <a:t>2015-07-12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F307AFF-0E15-4CBC-944A-01AABA6D0AB3}" type="slidenum">
              <a:rPr lang="en-CA" smtClean="0"/>
              <a:t>‹#›</a:t>
            </a:fld>
            <a:endParaRPr lang="en-CA"/>
          </a:p>
        </p:txBody>
      </p:sp>
    </p:spTree>
    <p:extLst>
      <p:ext uri="{BB962C8B-B14F-4D97-AF65-F5344CB8AC3E}">
        <p14:creationId xmlns:p14="http://schemas.microsoft.com/office/powerpoint/2010/main" val="182326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F59A6018-A04F-4D2B-96DD-7F128BE111A9}" type="datetimeFigureOut">
              <a:rPr lang="en-CA" smtClean="0"/>
              <a:t>2015-07-12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F307AFF-0E15-4CBC-944A-01AABA6D0AB3}" type="slidenum">
              <a:rPr lang="en-CA" smtClean="0"/>
              <a:t>‹#›</a:t>
            </a:fld>
            <a:endParaRPr lang="en-CA"/>
          </a:p>
        </p:txBody>
      </p:sp>
    </p:spTree>
    <p:extLst>
      <p:ext uri="{BB962C8B-B14F-4D97-AF65-F5344CB8AC3E}">
        <p14:creationId xmlns:p14="http://schemas.microsoft.com/office/powerpoint/2010/main" val="1425204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F59A6018-A04F-4D2B-96DD-7F128BE111A9}" type="datetimeFigureOut">
              <a:rPr lang="en-CA" smtClean="0"/>
              <a:t>2015-07-12</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AF307AFF-0E15-4CBC-944A-01AABA6D0AB3}" type="slidenum">
              <a:rPr lang="en-CA" smtClean="0"/>
              <a:t>‹#›</a:t>
            </a:fld>
            <a:endParaRPr lang="en-CA"/>
          </a:p>
        </p:txBody>
      </p:sp>
    </p:spTree>
    <p:extLst>
      <p:ext uri="{BB962C8B-B14F-4D97-AF65-F5344CB8AC3E}">
        <p14:creationId xmlns:p14="http://schemas.microsoft.com/office/powerpoint/2010/main" val="21774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F59A6018-A04F-4D2B-96DD-7F128BE111A9}" type="datetimeFigureOut">
              <a:rPr lang="en-CA" smtClean="0"/>
              <a:t>2015-07-12</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AF307AFF-0E15-4CBC-944A-01AABA6D0AB3}" type="slidenum">
              <a:rPr lang="en-CA" smtClean="0"/>
              <a:t>‹#›</a:t>
            </a:fld>
            <a:endParaRPr lang="en-CA"/>
          </a:p>
        </p:txBody>
      </p:sp>
    </p:spTree>
    <p:extLst>
      <p:ext uri="{BB962C8B-B14F-4D97-AF65-F5344CB8AC3E}">
        <p14:creationId xmlns:p14="http://schemas.microsoft.com/office/powerpoint/2010/main" val="1586303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9A6018-A04F-4D2B-96DD-7F128BE111A9}" type="datetimeFigureOut">
              <a:rPr lang="en-CA" smtClean="0"/>
              <a:t>2015-07-12</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AF307AFF-0E15-4CBC-944A-01AABA6D0AB3}" type="slidenum">
              <a:rPr lang="en-CA" smtClean="0"/>
              <a:t>‹#›</a:t>
            </a:fld>
            <a:endParaRPr lang="en-CA"/>
          </a:p>
        </p:txBody>
      </p:sp>
    </p:spTree>
    <p:extLst>
      <p:ext uri="{BB962C8B-B14F-4D97-AF65-F5344CB8AC3E}">
        <p14:creationId xmlns:p14="http://schemas.microsoft.com/office/powerpoint/2010/main" val="3318768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9A6018-A04F-4D2B-96DD-7F128BE111A9}" type="datetimeFigureOut">
              <a:rPr lang="en-CA" smtClean="0"/>
              <a:t>2015-07-12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F307AFF-0E15-4CBC-944A-01AABA6D0AB3}" type="slidenum">
              <a:rPr lang="en-CA" smtClean="0"/>
              <a:t>‹#›</a:t>
            </a:fld>
            <a:endParaRPr lang="en-CA"/>
          </a:p>
        </p:txBody>
      </p:sp>
    </p:spTree>
    <p:extLst>
      <p:ext uri="{BB962C8B-B14F-4D97-AF65-F5344CB8AC3E}">
        <p14:creationId xmlns:p14="http://schemas.microsoft.com/office/powerpoint/2010/main" val="4066455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9A6018-A04F-4D2B-96DD-7F128BE111A9}" type="datetimeFigureOut">
              <a:rPr lang="en-CA" smtClean="0"/>
              <a:t>2015-07-12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F307AFF-0E15-4CBC-944A-01AABA6D0AB3}" type="slidenum">
              <a:rPr lang="en-CA" smtClean="0"/>
              <a:t>‹#›</a:t>
            </a:fld>
            <a:endParaRPr lang="en-CA"/>
          </a:p>
        </p:txBody>
      </p:sp>
    </p:spTree>
    <p:extLst>
      <p:ext uri="{BB962C8B-B14F-4D97-AF65-F5344CB8AC3E}">
        <p14:creationId xmlns:p14="http://schemas.microsoft.com/office/powerpoint/2010/main" val="712682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59A6018-A04F-4D2B-96DD-7F128BE111A9}" type="datetimeFigureOut">
              <a:rPr lang="en-CA" smtClean="0"/>
              <a:t>2015-07-12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F307AFF-0E15-4CBC-944A-01AABA6D0AB3}" type="slidenum">
              <a:rPr lang="en-CA" smtClean="0"/>
              <a:t>‹#›</a:t>
            </a:fld>
            <a:endParaRPr lang="en-CA"/>
          </a:p>
        </p:txBody>
      </p:sp>
    </p:spTree>
    <p:extLst>
      <p:ext uri="{BB962C8B-B14F-4D97-AF65-F5344CB8AC3E}">
        <p14:creationId xmlns:p14="http://schemas.microsoft.com/office/powerpoint/2010/main" val="375299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59A6018-A04F-4D2B-96DD-7F128BE111A9}" type="datetimeFigureOut">
              <a:rPr lang="en-CA" smtClean="0"/>
              <a:t>2015-07-12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F307AFF-0E15-4CBC-944A-01AABA6D0AB3}" type="slidenum">
              <a:rPr lang="en-CA" smtClean="0"/>
              <a:t>‹#›</a:t>
            </a:fld>
            <a:endParaRPr lang="en-CA"/>
          </a:p>
        </p:txBody>
      </p:sp>
    </p:spTree>
    <p:extLst>
      <p:ext uri="{BB962C8B-B14F-4D97-AF65-F5344CB8AC3E}">
        <p14:creationId xmlns:p14="http://schemas.microsoft.com/office/powerpoint/2010/main" val="2297229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9A6018-A04F-4D2B-96DD-7F128BE111A9}" type="datetimeFigureOut">
              <a:rPr lang="en-CA" smtClean="0"/>
              <a:t>2015-07-12</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307AFF-0E15-4CBC-944A-01AABA6D0AB3}" type="slidenum">
              <a:rPr lang="en-CA" smtClean="0"/>
              <a:t>‹#›</a:t>
            </a:fld>
            <a:endParaRPr lang="en-CA"/>
          </a:p>
        </p:txBody>
      </p:sp>
    </p:spTree>
    <p:extLst>
      <p:ext uri="{BB962C8B-B14F-4D97-AF65-F5344CB8AC3E}">
        <p14:creationId xmlns:p14="http://schemas.microsoft.com/office/powerpoint/2010/main" val="11818627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thecanadianencyclopedia.ca/article/john-arthur-porter/"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thecanadianencyclopedia.ca/article/elite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b="1" u="sng" dirty="0" smtClean="0"/>
              <a:t>The Vertical Mosaic Revisited</a:t>
            </a:r>
            <a:endParaRPr lang="en-CA" b="1" u="sng" dirty="0"/>
          </a:p>
        </p:txBody>
      </p:sp>
      <p:sp>
        <p:nvSpPr>
          <p:cNvPr id="3" name="Subtitle 2"/>
          <p:cNvSpPr>
            <a:spLocks noGrp="1"/>
          </p:cNvSpPr>
          <p:nvPr>
            <p:ph type="subTitle" idx="1"/>
          </p:nvPr>
        </p:nvSpPr>
        <p:spPr/>
        <p:txBody>
          <a:bodyPr/>
          <a:lstStyle/>
          <a:p>
            <a:endParaRPr lang="en-CA"/>
          </a:p>
        </p:txBody>
      </p:sp>
    </p:spTree>
    <p:extLst>
      <p:ext uri="{BB962C8B-B14F-4D97-AF65-F5344CB8AC3E}">
        <p14:creationId xmlns:p14="http://schemas.microsoft.com/office/powerpoint/2010/main" val="2181005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a:bodyPr>
          <a:lstStyle/>
          <a:p>
            <a:pPr fontAlgn="base"/>
            <a:r>
              <a:rPr lang="en-CA" b="1" dirty="0" smtClean="0"/>
              <a:t>Vertical </a:t>
            </a:r>
            <a:r>
              <a:rPr lang="en-CA" b="1" dirty="0"/>
              <a:t>Mosaic, </a:t>
            </a:r>
            <a:r>
              <a:rPr lang="en-CA" dirty="0"/>
              <a:t>a term used by sociologist John </a:t>
            </a:r>
            <a:r>
              <a:rPr lang="en-CA" dirty="0">
                <a:hlinkClick r:id="rId2"/>
              </a:rPr>
              <a:t>Porter</a:t>
            </a:r>
            <a:r>
              <a:rPr lang="en-CA" dirty="0"/>
              <a:t> to convey the concept that Canada is a mosaic of different ethnic, language, regional and religious groupings </a:t>
            </a:r>
            <a:r>
              <a:rPr lang="en-CA" b="1" dirty="0"/>
              <a:t>unequal in </a:t>
            </a:r>
            <a:r>
              <a:rPr lang="en-CA" b="1" u="sng" dirty="0"/>
              <a:t>status</a:t>
            </a:r>
            <a:r>
              <a:rPr lang="en-CA" b="1" dirty="0"/>
              <a:t> and</a:t>
            </a:r>
            <a:r>
              <a:rPr lang="en-CA" b="1" u="sng" dirty="0"/>
              <a:t> power</a:t>
            </a:r>
            <a:r>
              <a:rPr lang="en-CA" dirty="0" smtClean="0"/>
              <a:t>.. </a:t>
            </a:r>
            <a:endParaRPr lang="en-CA" dirty="0"/>
          </a:p>
        </p:txBody>
      </p:sp>
    </p:spTree>
    <p:extLst>
      <p:ext uri="{BB962C8B-B14F-4D97-AF65-F5344CB8AC3E}">
        <p14:creationId xmlns:p14="http://schemas.microsoft.com/office/powerpoint/2010/main" val="420453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r>
              <a:rPr lang="en-CA" dirty="0" smtClean="0"/>
              <a:t>Porter published his book, </a:t>
            </a:r>
            <a:r>
              <a:rPr lang="en-CA" b="1" dirty="0" smtClean="0"/>
              <a:t>Vertical Mosaic: An Analysis of Social Class and Power in Canada</a:t>
            </a:r>
            <a:r>
              <a:rPr lang="en-CA" dirty="0" smtClean="0"/>
              <a:t>, in 1965.</a:t>
            </a:r>
            <a:endParaRPr lang="en-CA" dirty="0"/>
          </a:p>
        </p:txBody>
      </p:sp>
    </p:spTree>
    <p:extLst>
      <p:ext uri="{BB962C8B-B14F-4D97-AF65-F5344CB8AC3E}">
        <p14:creationId xmlns:p14="http://schemas.microsoft.com/office/powerpoint/2010/main" val="1259073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a:bodyPr>
          <a:lstStyle/>
          <a:p>
            <a:pPr fontAlgn="base"/>
            <a:r>
              <a:rPr lang="en-CA" dirty="0" smtClean="0"/>
              <a:t>"</a:t>
            </a:r>
            <a:r>
              <a:rPr lang="en-CA" b="1" dirty="0" smtClean="0"/>
              <a:t>Mosaic" </a:t>
            </a:r>
            <a:r>
              <a:rPr lang="en-CA" dirty="0" smtClean="0"/>
              <a:t>is often contrasted with the American concept of "</a:t>
            </a:r>
            <a:r>
              <a:rPr lang="en-CA" b="1" dirty="0" smtClean="0"/>
              <a:t>melting pot." </a:t>
            </a:r>
          </a:p>
          <a:p>
            <a:pPr fontAlgn="base"/>
            <a:endParaRPr lang="en-CA" b="1" dirty="0"/>
          </a:p>
          <a:p>
            <a:pPr fontAlgn="base"/>
            <a:r>
              <a:rPr lang="en-CA" dirty="0" smtClean="0"/>
              <a:t>The Canadian John Murray Gibbon, in his book The Canadian Mosaic (1938), disapproved of the American melting-pot policy, </a:t>
            </a:r>
            <a:endParaRPr lang="en-CA" dirty="0"/>
          </a:p>
        </p:txBody>
      </p:sp>
    </p:spTree>
    <p:extLst>
      <p:ext uri="{BB962C8B-B14F-4D97-AF65-F5344CB8AC3E}">
        <p14:creationId xmlns:p14="http://schemas.microsoft.com/office/powerpoint/2010/main" val="347809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pPr fontAlgn="base"/>
            <a:r>
              <a:rPr lang="en-CA" dirty="0"/>
              <a:t>A</a:t>
            </a:r>
            <a:r>
              <a:rPr lang="en-CA" dirty="0" smtClean="0"/>
              <a:t>ccording to which immigrants and their descendants were discouraged from maintaining close ties with their countries and cultures of origin and instead were encouraged to assimilate into the American way of life.</a:t>
            </a:r>
            <a:endParaRPr lang="en-CA" dirty="0"/>
          </a:p>
        </p:txBody>
      </p:sp>
    </p:spTree>
    <p:extLst>
      <p:ext uri="{BB962C8B-B14F-4D97-AF65-F5344CB8AC3E}">
        <p14:creationId xmlns:p14="http://schemas.microsoft.com/office/powerpoint/2010/main" val="224872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a:bodyPr>
          <a:lstStyle/>
          <a:p>
            <a:pPr fontAlgn="base"/>
            <a:r>
              <a:rPr lang="en-CA" dirty="0" smtClean="0"/>
              <a:t> Many Canadians pointed with pride to the </a:t>
            </a:r>
            <a:r>
              <a:rPr lang="en-CA" b="1" dirty="0" smtClean="0"/>
              <a:t>alternative</a:t>
            </a:r>
            <a:r>
              <a:rPr lang="en-CA" dirty="0" smtClean="0"/>
              <a:t> </a:t>
            </a:r>
            <a:r>
              <a:rPr lang="en-CA" b="1" dirty="0" smtClean="0"/>
              <a:t>Canadian policy</a:t>
            </a:r>
            <a:r>
              <a:rPr lang="en-CA" dirty="0" smtClean="0"/>
              <a:t> of encouraging immigrants and their descendants to </a:t>
            </a:r>
            <a:r>
              <a:rPr lang="en-CA" b="1" dirty="0" smtClean="0"/>
              <a:t>maintain important aspects of their ancestral cultures</a:t>
            </a:r>
            <a:r>
              <a:rPr lang="en-CA" dirty="0" smtClean="0"/>
              <a:t>. </a:t>
            </a:r>
            <a:endParaRPr lang="en-CA" dirty="0"/>
          </a:p>
        </p:txBody>
      </p:sp>
    </p:spTree>
    <p:extLst>
      <p:ext uri="{BB962C8B-B14F-4D97-AF65-F5344CB8AC3E}">
        <p14:creationId xmlns:p14="http://schemas.microsoft.com/office/powerpoint/2010/main" val="2744090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lnSpcReduction="10000"/>
          </a:bodyPr>
          <a:lstStyle/>
          <a:p>
            <a:pPr fontAlgn="base"/>
            <a:r>
              <a:rPr lang="en-CA" dirty="0" smtClean="0"/>
              <a:t>Porter's view was that in </a:t>
            </a:r>
            <a:r>
              <a:rPr lang="en-CA" b="1" dirty="0" smtClean="0"/>
              <a:t>income, occupation and education</a:t>
            </a:r>
            <a:r>
              <a:rPr lang="en-CA" dirty="0" smtClean="0"/>
              <a:t>, this supposedly beneficial policy worked to </a:t>
            </a:r>
            <a:r>
              <a:rPr lang="en-CA" b="1" u="sng" dirty="0" smtClean="0"/>
              <a:t>the advantage </a:t>
            </a:r>
            <a:r>
              <a:rPr lang="en-CA" dirty="0" smtClean="0"/>
              <a:t>of some ethnic groups and to the disadvantage of others.</a:t>
            </a:r>
          </a:p>
          <a:p>
            <a:pPr fontAlgn="base"/>
            <a:r>
              <a:rPr lang="en-CA" b="1" dirty="0" smtClean="0"/>
              <a:t>Porter's book </a:t>
            </a:r>
            <a:r>
              <a:rPr lang="en-CA" dirty="0" smtClean="0"/>
              <a:t>revealed that some groups (</a:t>
            </a:r>
            <a:r>
              <a:rPr lang="en-CA" dirty="0" err="1" smtClean="0"/>
              <a:t>eg</a:t>
            </a:r>
            <a:r>
              <a:rPr lang="en-CA" dirty="0" smtClean="0"/>
              <a:t>, those of British origin) have better incomes, education and health than others (</a:t>
            </a:r>
            <a:r>
              <a:rPr lang="en-CA" dirty="0" err="1" smtClean="0"/>
              <a:t>eg</a:t>
            </a:r>
            <a:r>
              <a:rPr lang="en-CA" dirty="0" smtClean="0"/>
              <a:t>, those of eastern and southern European origin). </a:t>
            </a:r>
            <a:endParaRPr lang="en-CA" dirty="0"/>
          </a:p>
        </p:txBody>
      </p:sp>
    </p:spTree>
    <p:extLst>
      <p:ext uri="{BB962C8B-B14F-4D97-AF65-F5344CB8AC3E}">
        <p14:creationId xmlns:p14="http://schemas.microsoft.com/office/powerpoint/2010/main" val="1528814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a:bodyPr>
          <a:lstStyle/>
          <a:p>
            <a:pPr fontAlgn="base"/>
            <a:r>
              <a:rPr lang="en-CA" dirty="0" smtClean="0"/>
              <a:t>Native </a:t>
            </a:r>
            <a:r>
              <a:rPr lang="en-CA" b="1" dirty="0" smtClean="0"/>
              <a:t>Indian and Inuit </a:t>
            </a:r>
            <a:r>
              <a:rPr lang="en-CA" dirty="0" smtClean="0"/>
              <a:t>people were the most disadvantaged. </a:t>
            </a:r>
          </a:p>
          <a:p>
            <a:pPr fontAlgn="base"/>
            <a:r>
              <a:rPr lang="en-CA" dirty="0" smtClean="0"/>
              <a:t>According to Porter, this vertical arrangement also </a:t>
            </a:r>
            <a:r>
              <a:rPr lang="en-CA" b="1" dirty="0" smtClean="0"/>
              <a:t>applied to power </a:t>
            </a:r>
            <a:r>
              <a:rPr lang="en-CA" dirty="0" smtClean="0"/>
              <a:t>and to influence in decision making. </a:t>
            </a:r>
            <a:endParaRPr lang="en-CA" dirty="0"/>
          </a:p>
        </p:txBody>
      </p:sp>
    </p:spTree>
    <p:extLst>
      <p:ext uri="{BB962C8B-B14F-4D97-AF65-F5344CB8AC3E}">
        <p14:creationId xmlns:p14="http://schemas.microsoft.com/office/powerpoint/2010/main" val="1793395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a:bodyPr>
          <a:lstStyle/>
          <a:p>
            <a:pPr fontAlgn="base"/>
            <a:r>
              <a:rPr lang="en-CA" dirty="0" smtClean="0"/>
              <a:t>In the bureaucratic, economic and political spheres, those of </a:t>
            </a:r>
            <a:r>
              <a:rPr lang="en-CA" b="1" dirty="0" smtClean="0"/>
              <a:t>British origin </a:t>
            </a:r>
            <a:r>
              <a:rPr lang="en-CA" dirty="0" smtClean="0"/>
              <a:t>are overrepresented among the </a:t>
            </a:r>
            <a:r>
              <a:rPr lang="en-CA" dirty="0" smtClean="0">
                <a:hlinkClick r:id="rId2"/>
              </a:rPr>
              <a:t>elites</a:t>
            </a:r>
            <a:r>
              <a:rPr lang="en-CA" dirty="0" smtClean="0"/>
              <a:t>.</a:t>
            </a:r>
          </a:p>
          <a:p>
            <a:pPr fontAlgn="base"/>
            <a:r>
              <a:rPr lang="en-CA" dirty="0" smtClean="0"/>
              <a:t>Since 1965 several studies have shown that the picture sketched by Porter has been modified only slightly</a:t>
            </a:r>
            <a:endParaRPr lang="en-CA" dirty="0"/>
          </a:p>
        </p:txBody>
      </p:sp>
    </p:spTree>
    <p:extLst>
      <p:ext uri="{BB962C8B-B14F-4D97-AF65-F5344CB8AC3E}">
        <p14:creationId xmlns:p14="http://schemas.microsoft.com/office/powerpoint/2010/main" val="790169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pPr fontAlgn="base"/>
            <a:r>
              <a:rPr lang="en-CA" dirty="0" smtClean="0"/>
              <a:t>, </a:t>
            </a:r>
            <a:r>
              <a:rPr lang="en-CA" dirty="0" err="1" smtClean="0"/>
              <a:t>ie</a:t>
            </a:r>
            <a:r>
              <a:rPr lang="en-CA" dirty="0" smtClean="0"/>
              <a:t>, there has been some lessening of the </a:t>
            </a:r>
            <a:r>
              <a:rPr lang="en-CA" b="1" dirty="0" smtClean="0"/>
              <a:t>economic gap </a:t>
            </a:r>
            <a:r>
              <a:rPr lang="en-CA" dirty="0" smtClean="0"/>
              <a:t>between ethnic groups, and people of French origin are better represented in the political and bureaucratic spheres. </a:t>
            </a:r>
          </a:p>
          <a:p>
            <a:endParaRPr lang="en-CA" dirty="0" smtClean="0"/>
          </a:p>
          <a:p>
            <a:endParaRPr lang="en-CA" dirty="0"/>
          </a:p>
        </p:txBody>
      </p:sp>
    </p:spTree>
    <p:extLst>
      <p:ext uri="{BB962C8B-B14F-4D97-AF65-F5344CB8AC3E}">
        <p14:creationId xmlns:p14="http://schemas.microsoft.com/office/powerpoint/2010/main" val="2286296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r>
              <a:rPr lang="en-CA" b="1" dirty="0" smtClean="0"/>
              <a:t>The economic elite, </a:t>
            </a:r>
            <a:r>
              <a:rPr lang="en-CA" dirty="0" smtClean="0"/>
              <a:t>still dominated by those of British origin, has </a:t>
            </a:r>
            <a:r>
              <a:rPr lang="en-CA" b="1" dirty="0" smtClean="0"/>
              <a:t>changed very little</a:t>
            </a:r>
            <a:r>
              <a:rPr lang="en-CA" dirty="0" smtClean="0"/>
              <a:t>.</a:t>
            </a:r>
          </a:p>
          <a:p>
            <a:endParaRPr lang="en-CA" dirty="0"/>
          </a:p>
          <a:p>
            <a:r>
              <a:rPr lang="en-CA" dirty="0" smtClean="0"/>
              <a:t> The book earned Porter the prestigious American Sociological Assn's McIver Award.</a:t>
            </a:r>
          </a:p>
          <a:p>
            <a:endParaRPr lang="en-CA" dirty="0"/>
          </a:p>
        </p:txBody>
      </p:sp>
    </p:spTree>
    <p:extLst>
      <p:ext uri="{BB962C8B-B14F-4D97-AF65-F5344CB8AC3E}">
        <p14:creationId xmlns:p14="http://schemas.microsoft.com/office/powerpoint/2010/main" val="857165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a:bodyPr>
          <a:lstStyle/>
          <a:p>
            <a:r>
              <a:rPr lang="en-CA" dirty="0"/>
              <a:t>When </a:t>
            </a:r>
            <a:r>
              <a:rPr lang="en-CA" i="1" dirty="0"/>
              <a:t>The </a:t>
            </a:r>
            <a:r>
              <a:rPr lang="en-CA" b="1" i="1" dirty="0"/>
              <a:t>Vertical Mosaic</a:t>
            </a:r>
            <a:r>
              <a:rPr lang="en-CA" b="1" dirty="0"/>
              <a:t> </a:t>
            </a:r>
            <a:r>
              <a:rPr lang="en-CA" dirty="0"/>
              <a:t>first appeared in 1965, it became an instant classic. </a:t>
            </a:r>
            <a:endParaRPr lang="en-CA" dirty="0" smtClean="0"/>
          </a:p>
          <a:p>
            <a:r>
              <a:rPr lang="en-CA" dirty="0" smtClean="0"/>
              <a:t>Its </a:t>
            </a:r>
            <a:r>
              <a:rPr lang="en-CA" dirty="0"/>
              <a:t>key message was that Canada was not the classless democracy it fancied itself to be. In fact, </a:t>
            </a:r>
            <a:r>
              <a:rPr lang="en-CA" b="1" dirty="0"/>
              <a:t>Canada was a highly </a:t>
            </a:r>
            <a:r>
              <a:rPr lang="en-CA" b="1" dirty="0" err="1"/>
              <a:t>inegalitarian</a:t>
            </a:r>
            <a:r>
              <a:rPr lang="en-CA" b="1" dirty="0"/>
              <a:t> society </a:t>
            </a:r>
            <a:r>
              <a:rPr lang="en-CA" dirty="0"/>
              <a:t>comprising a ‘vertical mosaic’ of distinct classes and ethnic groups. </a:t>
            </a:r>
          </a:p>
        </p:txBody>
      </p:sp>
    </p:spTree>
    <p:extLst>
      <p:ext uri="{BB962C8B-B14F-4D97-AF65-F5344CB8AC3E}">
        <p14:creationId xmlns:p14="http://schemas.microsoft.com/office/powerpoint/2010/main" val="501821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77500" lnSpcReduction="20000"/>
          </a:bodyPr>
          <a:lstStyle/>
          <a:p>
            <a:r>
              <a:rPr lang="en-CA" dirty="0" smtClean="0"/>
              <a:t>This collection of papers by five of Canada’s top sociologists subjects </a:t>
            </a:r>
            <a:r>
              <a:rPr lang="en-CA" b="1" dirty="0" smtClean="0"/>
              <a:t>John Porter’s landmark study </a:t>
            </a:r>
            <a:r>
              <a:rPr lang="en-CA" dirty="0" smtClean="0"/>
              <a:t>to renewed scrutiny and traces the dramatic changes since Porter’s time – both in Canadian society and in the agenda of Canadian sociology.</a:t>
            </a:r>
          </a:p>
          <a:p>
            <a:r>
              <a:rPr lang="en-CA" dirty="0" smtClean="0"/>
              <a:t>Based on papers written for a conference held in commemoration of the thirtieth anniversary </a:t>
            </a:r>
            <a:r>
              <a:rPr lang="en-CA" dirty="0" err="1" smtClean="0"/>
              <a:t>of</a:t>
            </a:r>
            <a:r>
              <a:rPr lang="en-CA" i="1" dirty="0" err="1" smtClean="0"/>
              <a:t>The</a:t>
            </a:r>
            <a:r>
              <a:rPr lang="en-CA" i="1" dirty="0" smtClean="0"/>
              <a:t> Vertical Mosaic</a:t>
            </a:r>
            <a:r>
              <a:rPr lang="en-CA" dirty="0" smtClean="0"/>
              <a:t>’s publication, the </a:t>
            </a:r>
            <a:r>
              <a:rPr lang="en-CA" b="1" dirty="0" smtClean="0"/>
              <a:t>five essays revisit </a:t>
            </a:r>
            <a:r>
              <a:rPr lang="en-CA" dirty="0" smtClean="0"/>
              <a:t>the central themes of the original work, including </a:t>
            </a:r>
            <a:r>
              <a:rPr lang="en-CA" b="1" dirty="0" smtClean="0"/>
              <a:t>gender and race inequality; citizenship and social justice; and class, power, and ethnicity</a:t>
            </a:r>
            <a:r>
              <a:rPr lang="en-CA" dirty="0" smtClean="0"/>
              <a:t> from the viewpoint of political economy. An introduction by the editors provides a historical biography of Porter and discusses his influence on Canadian sociology.</a:t>
            </a:r>
          </a:p>
          <a:p>
            <a:endParaRPr lang="en-CA" dirty="0" smtClean="0"/>
          </a:p>
          <a:p>
            <a:endParaRPr lang="en-CA" dirty="0"/>
          </a:p>
        </p:txBody>
      </p:sp>
    </p:spTree>
    <p:extLst>
      <p:ext uri="{BB962C8B-B14F-4D97-AF65-F5344CB8AC3E}">
        <p14:creationId xmlns:p14="http://schemas.microsoft.com/office/powerpoint/2010/main" val="14568803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r>
              <a:rPr lang="en-CA" b="1" dirty="0"/>
              <a:t>For Some, the Racial `Mosaic' Pales at </a:t>
            </a:r>
            <a:r>
              <a:rPr lang="en-CA" b="1" dirty="0" err="1"/>
              <a:t>Top</a:t>
            </a:r>
            <a:r>
              <a:rPr lang="en-CA" i="1" dirty="0" err="1"/>
              <a:t>By</a:t>
            </a:r>
            <a:r>
              <a:rPr lang="en-CA" i="1" dirty="0"/>
              <a:t> Howard Schneider</a:t>
            </a:r>
            <a:r>
              <a:rPr lang="en-CA" dirty="0"/>
              <a:t/>
            </a:r>
            <a:br>
              <a:rPr lang="en-CA" dirty="0"/>
            </a:br>
            <a:r>
              <a:rPr lang="en-CA" dirty="0"/>
              <a:t>Washington Post Foreign Service</a:t>
            </a:r>
            <a:br>
              <a:rPr lang="en-CA" dirty="0"/>
            </a:br>
            <a:r>
              <a:rPr lang="en-CA" dirty="0"/>
              <a:t>Monday, December 29, 1997; Page A01</a:t>
            </a:r>
          </a:p>
          <a:p>
            <a:endParaRPr lang="en-CA" dirty="0"/>
          </a:p>
        </p:txBody>
      </p:sp>
    </p:spTree>
    <p:extLst>
      <p:ext uri="{BB962C8B-B14F-4D97-AF65-F5344CB8AC3E}">
        <p14:creationId xmlns:p14="http://schemas.microsoft.com/office/powerpoint/2010/main" val="42575349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a:bodyPr>
          <a:lstStyle/>
          <a:p>
            <a:r>
              <a:rPr lang="en-CA" dirty="0"/>
              <a:t>In a nation that prides itself on diversity and visualizes its society as </a:t>
            </a:r>
            <a:r>
              <a:rPr lang="en-CA" b="1" dirty="0"/>
              <a:t>a "mosaic" of equal pieces</a:t>
            </a:r>
            <a:r>
              <a:rPr lang="en-CA" dirty="0"/>
              <a:t>, the distribution of political, social and economic influence </a:t>
            </a:r>
            <a:r>
              <a:rPr lang="en-CA" b="1" dirty="0"/>
              <a:t>is still largely held by those of European heritage</a:t>
            </a:r>
            <a:r>
              <a:rPr lang="en-CA" dirty="0"/>
              <a:t>.</a:t>
            </a:r>
          </a:p>
          <a:p>
            <a:endParaRPr lang="en-CA" dirty="0"/>
          </a:p>
        </p:txBody>
      </p:sp>
    </p:spTree>
    <p:extLst>
      <p:ext uri="{BB962C8B-B14F-4D97-AF65-F5344CB8AC3E}">
        <p14:creationId xmlns:p14="http://schemas.microsoft.com/office/powerpoint/2010/main" val="35803874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a:bodyPr>
          <a:lstStyle/>
          <a:p>
            <a:r>
              <a:rPr lang="en-CA" dirty="0" smtClean="0"/>
              <a:t>"</a:t>
            </a:r>
            <a:r>
              <a:rPr lang="en-CA" b="1" dirty="0" smtClean="0"/>
              <a:t>Canadians say they believe in the mosaic</a:t>
            </a:r>
            <a:r>
              <a:rPr lang="en-CA" dirty="0" smtClean="0"/>
              <a:t>, but some of the tiles have never seen a polish from the day they were put on the wall," said Jolly. </a:t>
            </a:r>
          </a:p>
          <a:p>
            <a:endParaRPr lang="en-CA" b="1" dirty="0"/>
          </a:p>
          <a:p>
            <a:r>
              <a:rPr lang="en-CA" b="1" dirty="0" smtClean="0"/>
              <a:t>there is a lot of lip service</a:t>
            </a:r>
            <a:r>
              <a:rPr lang="en-CA" dirty="0" smtClean="0"/>
              <a:t>, but in matters of race you are never quite sure of your place."</a:t>
            </a:r>
          </a:p>
          <a:p>
            <a:r>
              <a:rPr lang="en-CA" dirty="0" smtClean="0"/>
              <a:t>.</a:t>
            </a:r>
          </a:p>
          <a:p>
            <a:endParaRPr lang="en-CA" dirty="0"/>
          </a:p>
        </p:txBody>
      </p:sp>
    </p:spTree>
    <p:extLst>
      <p:ext uri="{BB962C8B-B14F-4D97-AF65-F5344CB8AC3E}">
        <p14:creationId xmlns:p14="http://schemas.microsoft.com/office/powerpoint/2010/main" val="37335885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a:bodyPr>
          <a:lstStyle/>
          <a:p>
            <a:r>
              <a:rPr lang="en-CA" dirty="0" smtClean="0"/>
              <a:t>It can be seen in the country's largely white governing institutions – the handful of </a:t>
            </a:r>
            <a:r>
              <a:rPr lang="en-CA" dirty="0" err="1" smtClean="0"/>
              <a:t>nonwhite</a:t>
            </a:r>
            <a:r>
              <a:rPr lang="en-CA" dirty="0" smtClean="0"/>
              <a:t> faces, for example, among the 56 recently </a:t>
            </a:r>
            <a:r>
              <a:rPr lang="en-CA" b="1" dirty="0" smtClean="0"/>
              <a:t>elected city council members </a:t>
            </a:r>
            <a:r>
              <a:rPr lang="en-CA" dirty="0" smtClean="0"/>
              <a:t>in Toronto, a city some estimate to be more than 40 percent </a:t>
            </a:r>
            <a:r>
              <a:rPr lang="en-CA" dirty="0" err="1" smtClean="0"/>
              <a:t>nonwhite</a:t>
            </a:r>
            <a:r>
              <a:rPr lang="en-CA" dirty="0" smtClean="0"/>
              <a:t> – or in the lack of racial diversity in the </a:t>
            </a:r>
            <a:r>
              <a:rPr lang="en-CA" b="1" dirty="0" smtClean="0"/>
              <a:t>nation's corporate </a:t>
            </a:r>
            <a:r>
              <a:rPr lang="en-CA" dirty="0" smtClean="0"/>
              <a:t>head offices.</a:t>
            </a:r>
            <a:endParaRPr lang="en-CA" dirty="0"/>
          </a:p>
        </p:txBody>
      </p:sp>
    </p:spTree>
    <p:extLst>
      <p:ext uri="{BB962C8B-B14F-4D97-AF65-F5344CB8AC3E}">
        <p14:creationId xmlns:p14="http://schemas.microsoft.com/office/powerpoint/2010/main" val="13462279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r>
              <a:rPr lang="en-CA" dirty="0" smtClean="0"/>
              <a:t> In the Financial Post magazine's recent survey of </a:t>
            </a:r>
            <a:r>
              <a:rPr lang="en-CA" b="1" dirty="0" smtClean="0"/>
              <a:t>Canada's top 200 corporate chief executives, only seven are </a:t>
            </a:r>
            <a:r>
              <a:rPr lang="en-CA" b="1" dirty="0" err="1" smtClean="0"/>
              <a:t>nonwhite</a:t>
            </a:r>
            <a:r>
              <a:rPr lang="en-CA" dirty="0" smtClean="0"/>
              <a:t>. Of those, five are Japanese or Chinese natives running subsidiaries of Japanese- or Chinese-owned companies; the other two are Asians who built their own businesses in Canada</a:t>
            </a:r>
          </a:p>
          <a:p>
            <a:endParaRPr lang="en-CA" dirty="0"/>
          </a:p>
        </p:txBody>
      </p:sp>
    </p:spTree>
    <p:extLst>
      <p:ext uri="{BB962C8B-B14F-4D97-AF65-F5344CB8AC3E}">
        <p14:creationId xmlns:p14="http://schemas.microsoft.com/office/powerpoint/2010/main" val="25675816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a:bodyPr>
          <a:lstStyle/>
          <a:p>
            <a:r>
              <a:rPr lang="en-CA" dirty="0"/>
              <a:t>It can be seen in </a:t>
            </a:r>
            <a:r>
              <a:rPr lang="en-CA" b="1" dirty="0"/>
              <a:t>poverty, wage </a:t>
            </a:r>
            <a:r>
              <a:rPr lang="en-CA" dirty="0"/>
              <a:t>and</a:t>
            </a:r>
            <a:r>
              <a:rPr lang="en-CA" b="1" dirty="0"/>
              <a:t> job statistics</a:t>
            </a:r>
            <a:r>
              <a:rPr lang="en-CA" dirty="0"/>
              <a:t> that in some ways mirror those of the United States, with members of so-called visible minorities – people of color – </a:t>
            </a:r>
            <a:r>
              <a:rPr lang="en-CA" b="1" u="sng" dirty="0"/>
              <a:t>more likely to be out of work</a:t>
            </a:r>
            <a:r>
              <a:rPr lang="en-CA" b="1" dirty="0"/>
              <a:t>, out of school and </a:t>
            </a:r>
            <a:r>
              <a:rPr lang="en-CA" b="1" u="sng" dirty="0"/>
              <a:t>living in poverty </a:t>
            </a:r>
            <a:r>
              <a:rPr lang="en-CA" dirty="0"/>
              <a:t>than white Canadians</a:t>
            </a:r>
            <a:r>
              <a:rPr lang="en-CA" dirty="0" smtClean="0"/>
              <a:t>.</a:t>
            </a:r>
            <a:endParaRPr lang="en-CA" dirty="0"/>
          </a:p>
        </p:txBody>
      </p:sp>
    </p:spTree>
    <p:extLst>
      <p:ext uri="{BB962C8B-B14F-4D97-AF65-F5344CB8AC3E}">
        <p14:creationId xmlns:p14="http://schemas.microsoft.com/office/powerpoint/2010/main" val="4035207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r>
              <a:rPr lang="en-CA" dirty="0" smtClean="0"/>
              <a:t> "</a:t>
            </a:r>
            <a:r>
              <a:rPr lang="en-CA" b="1" dirty="0" smtClean="0"/>
              <a:t>Among men</a:t>
            </a:r>
            <a:r>
              <a:rPr lang="en-CA" dirty="0" smtClean="0"/>
              <a:t>, among the </a:t>
            </a:r>
            <a:r>
              <a:rPr lang="en-CA" b="1" dirty="0" smtClean="0"/>
              <a:t>native-born</a:t>
            </a:r>
            <a:r>
              <a:rPr lang="en-CA" dirty="0" smtClean="0"/>
              <a:t>, the ethnic earnings gaps are pretty similar between Canada and the United States," with differences of more than 15 percent in some cases between what </a:t>
            </a:r>
            <a:r>
              <a:rPr lang="en-CA" b="1" dirty="0" smtClean="0"/>
              <a:t>white and </a:t>
            </a:r>
            <a:r>
              <a:rPr lang="en-CA" b="1" dirty="0" err="1" smtClean="0"/>
              <a:t>nonwhite</a:t>
            </a:r>
            <a:r>
              <a:rPr lang="en-CA" b="1" dirty="0" smtClean="0"/>
              <a:t> Canadian</a:t>
            </a:r>
            <a:r>
              <a:rPr lang="en-CA" dirty="0" smtClean="0"/>
              <a:t>s earn for similar work, said Krishna </a:t>
            </a:r>
            <a:r>
              <a:rPr lang="en-CA" dirty="0" err="1" smtClean="0"/>
              <a:t>Pendakur</a:t>
            </a:r>
            <a:r>
              <a:rPr lang="en-CA" dirty="0" smtClean="0"/>
              <a:t>, a professor at Simon Fraser University in Vancouver who recently completed a study of the issue.</a:t>
            </a:r>
          </a:p>
          <a:p>
            <a:endParaRPr lang="en-CA" dirty="0"/>
          </a:p>
        </p:txBody>
      </p:sp>
    </p:spTree>
    <p:extLst>
      <p:ext uri="{BB962C8B-B14F-4D97-AF65-F5344CB8AC3E}">
        <p14:creationId xmlns:p14="http://schemas.microsoft.com/office/powerpoint/2010/main" val="37062840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70000" lnSpcReduction="20000"/>
          </a:bodyPr>
          <a:lstStyle/>
          <a:p>
            <a:r>
              <a:rPr lang="en-CA" dirty="0"/>
              <a:t>What is clear, however, is that Canada's multicultural composition is increasingly a multiracial one as well. </a:t>
            </a:r>
            <a:r>
              <a:rPr lang="en-CA" b="1" dirty="0"/>
              <a:t>The fastest growing portion of Canada's population is its native Indian community, and immigration patterns have shifted away from Europe in favor of East Asia, the Indian subcontinent, Africa and the West Indies</a:t>
            </a:r>
            <a:r>
              <a:rPr lang="en-CA" dirty="0"/>
              <a:t>. In 1996, the number of non-European immigrants living in Canada surpassed the number of European immigrants for the first time.</a:t>
            </a:r>
          </a:p>
          <a:p>
            <a:r>
              <a:rPr lang="en-CA" dirty="0"/>
              <a:t>That is not readily apparent, however, in the country's upper echelons.</a:t>
            </a:r>
          </a:p>
          <a:p>
            <a:r>
              <a:rPr lang="en-CA" dirty="0"/>
              <a:t>When Jamaican-born politician Alvin Curling takes his seat in Ontario's provincial legislature, he is one of only two </a:t>
            </a:r>
            <a:r>
              <a:rPr lang="en-CA" dirty="0" err="1"/>
              <a:t>nonwhites</a:t>
            </a:r>
            <a:r>
              <a:rPr lang="en-CA" dirty="0"/>
              <a:t>, a fact that makes him envious of the influence and numbers that black U.S. politicians have achieved despite their country's history of more virulent racism.</a:t>
            </a:r>
          </a:p>
          <a:p>
            <a:endParaRPr lang="en-CA" dirty="0"/>
          </a:p>
        </p:txBody>
      </p:sp>
    </p:spTree>
    <p:extLst>
      <p:ext uri="{BB962C8B-B14F-4D97-AF65-F5344CB8AC3E}">
        <p14:creationId xmlns:p14="http://schemas.microsoft.com/office/powerpoint/2010/main" val="8934566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55000" lnSpcReduction="20000"/>
          </a:bodyPr>
          <a:lstStyle/>
          <a:p>
            <a:r>
              <a:rPr lang="en-CA" dirty="0" smtClean="0"/>
              <a:t>When </a:t>
            </a:r>
            <a:r>
              <a:rPr lang="en-CA" dirty="0" err="1" smtClean="0"/>
              <a:t>Fo</a:t>
            </a:r>
            <a:r>
              <a:rPr lang="en-CA" dirty="0" smtClean="0"/>
              <a:t> </a:t>
            </a:r>
            <a:r>
              <a:rPr lang="en-CA" dirty="0" err="1" smtClean="0"/>
              <a:t>Niemi</a:t>
            </a:r>
            <a:r>
              <a:rPr lang="en-CA" dirty="0" smtClean="0"/>
              <a:t> watches the all-white casts of Canada's top political satire shows, scans the all-white audiences at political debates staged by the CBC or looks at the all-white staffs of Quebec's major broadcasters, he said, he sees a Canada much different from the one he experiences on the streets of Montreal.</a:t>
            </a:r>
          </a:p>
          <a:p>
            <a:r>
              <a:rPr lang="en-CA" dirty="0" smtClean="0"/>
              <a:t>"It is very glaring," said </a:t>
            </a:r>
            <a:r>
              <a:rPr lang="en-CA" dirty="0" err="1" smtClean="0"/>
              <a:t>Niemi</a:t>
            </a:r>
            <a:r>
              <a:rPr lang="en-CA" dirty="0" smtClean="0"/>
              <a:t>, executive director of the Center for Research Action on Race Relations. "When it comes to real inclusion – real integration, real presence in decision-making positions – we still have a fairly long way to go."</a:t>
            </a:r>
          </a:p>
          <a:p>
            <a:r>
              <a:rPr lang="en-CA" dirty="0" smtClean="0"/>
              <a:t>The story varies across the country. British Columbia, with a critical mass of Asian and Indian immigrants, has elected three </a:t>
            </a:r>
            <a:r>
              <a:rPr lang="en-CA" dirty="0" err="1" smtClean="0"/>
              <a:t>nonwhite</a:t>
            </a:r>
            <a:r>
              <a:rPr lang="en-CA" dirty="0" smtClean="0"/>
              <a:t> members of Parliament who are also junior members of the federal cabinet. There are prominent Asian entrepreneurs and broadcasters, local and provincial politicians, and philanthropists whose names grace academic and other public buildings that they helped fund. According to </a:t>
            </a:r>
            <a:r>
              <a:rPr lang="en-CA" dirty="0" err="1" smtClean="0"/>
              <a:t>Pendakur's</a:t>
            </a:r>
            <a:r>
              <a:rPr lang="en-CA" dirty="0" smtClean="0"/>
              <a:t> research, wage differentials are smaller in British Columbia than in the other provinces.</a:t>
            </a:r>
          </a:p>
          <a:p>
            <a:r>
              <a:rPr lang="en-CA" dirty="0" smtClean="0"/>
              <a:t>At the other extreme, there is Quebec, where diversity in the upper ranks of society is measured more in terms of who speaks English and who speaks French. The province's political and business elite is all white, and that homogeneity, </a:t>
            </a:r>
            <a:r>
              <a:rPr lang="en-CA" dirty="0" err="1" smtClean="0"/>
              <a:t>Niemi</a:t>
            </a:r>
            <a:r>
              <a:rPr lang="en-CA" dirty="0" smtClean="0"/>
              <a:t> said, extends through such institutions as the judiciary, even to local politics in Montreal, despite that city's multi-hued population.</a:t>
            </a:r>
          </a:p>
          <a:p>
            <a:endParaRPr lang="en-CA" dirty="0"/>
          </a:p>
        </p:txBody>
      </p:sp>
    </p:spTree>
    <p:extLst>
      <p:ext uri="{BB962C8B-B14F-4D97-AF65-F5344CB8AC3E}">
        <p14:creationId xmlns:p14="http://schemas.microsoft.com/office/powerpoint/2010/main" val="15070283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62500" lnSpcReduction="20000"/>
          </a:bodyPr>
          <a:lstStyle/>
          <a:p>
            <a:r>
              <a:rPr lang="en-CA" b="1" dirty="0" smtClean="0"/>
              <a:t>Nor is the country free of the type of institutional issues </a:t>
            </a:r>
            <a:r>
              <a:rPr lang="en-CA" dirty="0" smtClean="0"/>
              <a:t>that the United States has addressed with affirmative action. Over the past year, the federal Health Department was cited for bias in its hiring and promotion and ordered to adopt measures to right the balance. In Toronto recently, the city firefighters' union was accused of discriminating against visible minorities and women.</a:t>
            </a:r>
          </a:p>
          <a:p>
            <a:r>
              <a:rPr lang="en-CA" dirty="0" err="1" smtClean="0"/>
              <a:t>Ujjal</a:t>
            </a:r>
            <a:r>
              <a:rPr lang="en-CA" dirty="0" smtClean="0"/>
              <a:t> </a:t>
            </a:r>
            <a:r>
              <a:rPr lang="en-CA" dirty="0" err="1" smtClean="0"/>
              <a:t>Dosanjh</a:t>
            </a:r>
            <a:r>
              <a:rPr lang="en-CA" dirty="0" smtClean="0"/>
              <a:t>, the attorney general of British Columbia, said his experience shows both Canada's promise as a multicultural and multiracial society and the degree to which its reality still falls short. Personally, he has made it from the Punjab countryside to the second-most-powerful position in British Columbia and feels accepted representing a parliamentary district that is a mix of white, Indian and Chinese Canadians.</a:t>
            </a:r>
          </a:p>
          <a:p>
            <a:r>
              <a:rPr lang="en-CA" dirty="0" smtClean="0"/>
              <a:t>On the other hand, he said that British Columbia, as the focus of Asian immigration for many decades, may be more open to the advancement of racial minorities into leadership positions – and thus not reflective of the country as a whole. At meetings with his provincial counterparts and their staff, he said, it is obvious how far Canada needs to go.</a:t>
            </a:r>
          </a:p>
          <a:p>
            <a:endParaRPr lang="en-CA" dirty="0"/>
          </a:p>
        </p:txBody>
      </p:sp>
    </p:spTree>
    <p:extLst>
      <p:ext uri="{BB962C8B-B14F-4D97-AF65-F5344CB8AC3E}">
        <p14:creationId xmlns:p14="http://schemas.microsoft.com/office/powerpoint/2010/main" val="30381726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62500" lnSpcReduction="20000"/>
          </a:bodyPr>
          <a:lstStyle/>
          <a:p>
            <a:r>
              <a:rPr lang="en-CA" dirty="0" smtClean="0"/>
              <a:t>The leadership of Canada is "very, very European. . . . At the end of the 20th century, we are still not reflective of the diversity of the country," </a:t>
            </a:r>
            <a:r>
              <a:rPr lang="en-CA" dirty="0" err="1" smtClean="0"/>
              <a:t>Dosanjh</a:t>
            </a:r>
            <a:r>
              <a:rPr lang="en-CA" dirty="0" smtClean="0"/>
              <a:t> said. He said he routinely raises the lack of racial minorities in Canada's judicial institutions when he meets with his colleagues. He said his current focus is the prime minister's next appointment to the Supreme Court, a choice typically made with an eye toward regional and French-English linguistic balance.</a:t>
            </a:r>
          </a:p>
          <a:p>
            <a:r>
              <a:rPr lang="en-CA" dirty="0" smtClean="0"/>
              <a:t>"The aboriginals have been here for 5,000 years. The Indo-Canadians have been here 100 years. . . . We are now including European diversity on the Supreme Court. That is wonderful," </a:t>
            </a:r>
            <a:r>
              <a:rPr lang="en-CA" dirty="0" err="1" smtClean="0"/>
              <a:t>Dosanjh</a:t>
            </a:r>
            <a:r>
              <a:rPr lang="en-CA" dirty="0" smtClean="0"/>
              <a:t> said. "In a very polite but pointed way, I have asked. . . . `When are you going to include the first visible minority appointment?' "</a:t>
            </a:r>
          </a:p>
          <a:p>
            <a:r>
              <a:rPr lang="en-CA" b="1" dirty="0" smtClean="0"/>
              <a:t>Different Histories of Slavery</a:t>
            </a:r>
            <a:endParaRPr lang="en-CA" dirty="0" smtClean="0"/>
          </a:p>
          <a:p>
            <a:r>
              <a:rPr lang="en-CA" dirty="0" smtClean="0"/>
              <a:t>Both Canada and the United States are immigrant nations, but discussions of race and ethnicity in the two countries have proceeded differently.</a:t>
            </a:r>
          </a:p>
          <a:p>
            <a:endParaRPr lang="en-CA" dirty="0"/>
          </a:p>
        </p:txBody>
      </p:sp>
    </p:spTree>
    <p:extLst>
      <p:ext uri="{BB962C8B-B14F-4D97-AF65-F5344CB8AC3E}">
        <p14:creationId xmlns:p14="http://schemas.microsoft.com/office/powerpoint/2010/main" val="17208909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85000" lnSpcReduction="20000"/>
          </a:bodyPr>
          <a:lstStyle/>
          <a:p>
            <a:r>
              <a:rPr lang="en-CA" dirty="0" smtClean="0"/>
              <a:t>While much of the dialogue in the United States, for example, deals with the effects of slavery – a discussion that spans 130 years of Jim Crow laws, civil rights protests and affirmative-action debates – Canada has no such legacy to confront. Slavery was in decline here during the early 1800s, and the British government abolished it in 1834. By the time of the American Civil War, Canada was a haven for escaped slaves as the terminus of the Underground Railroad.</a:t>
            </a:r>
          </a:p>
          <a:p>
            <a:r>
              <a:rPr lang="en-CA" dirty="0" smtClean="0"/>
              <a:t>Today, there are only a few hundred thousand blacks among Canada's 30 million people, and, because of the countries' differing histories, there is far less of a tendency here to analyze public policy in terms of race.</a:t>
            </a:r>
          </a:p>
        </p:txBody>
      </p:sp>
    </p:spTree>
    <p:extLst>
      <p:ext uri="{BB962C8B-B14F-4D97-AF65-F5344CB8AC3E}">
        <p14:creationId xmlns:p14="http://schemas.microsoft.com/office/powerpoint/2010/main" val="32439794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55000" lnSpcReduction="20000"/>
          </a:bodyPr>
          <a:lstStyle/>
          <a:p>
            <a:r>
              <a:rPr lang="en-CA" dirty="0" smtClean="0"/>
              <a:t>In addition, the waves of European immigration that transformed many U.S. cities over the last century were not felt as fully in Canada until the 1950s and 1960s, when arrivals from such countries as Italy and Germany began changing Canada's predominantly Anglo-French composition. As recently as the 1930s, it was estimated that 80 percent of Canadians were of either British or French extraction.</a:t>
            </a:r>
          </a:p>
          <a:p>
            <a:r>
              <a:rPr lang="en-CA" dirty="0" smtClean="0"/>
              <a:t>It was during that time, as well, that Canada cast itself as a "multicultural" country and confirmed the mosaic as its guiding idea. In large part, that policy derived from the issue that long has governed so much of Canada's politics – competition between the country's English and French founding populations, which have tussled for control of the country since colonial days.</a:t>
            </a:r>
          </a:p>
          <a:p>
            <a:r>
              <a:rPr lang="en-CA" dirty="0" smtClean="0"/>
              <a:t>A special commission on biculturalism and bilingualism in the 1960s confirmed the equal status of founding peoples and languages, and the mosaic was a handy device to describe a situation in which two cultures coexisted while maintaining their identities. With immigration from non-English and non-French societies then on the rise, that debate was expanded to endorse multiculturalism and so include other nationalities in the mosaic as well, said political scientist Martin </a:t>
            </a:r>
            <a:r>
              <a:rPr lang="en-CA" dirty="0" err="1" smtClean="0"/>
              <a:t>Lubin</a:t>
            </a:r>
            <a:r>
              <a:rPr lang="en-CA" dirty="0" smtClean="0"/>
              <a:t>, a Canada expert at the State University of New York.</a:t>
            </a:r>
          </a:p>
          <a:p>
            <a:endParaRPr lang="en-CA" dirty="0"/>
          </a:p>
        </p:txBody>
      </p:sp>
    </p:spTree>
    <p:extLst>
      <p:ext uri="{BB962C8B-B14F-4D97-AF65-F5344CB8AC3E}">
        <p14:creationId xmlns:p14="http://schemas.microsoft.com/office/powerpoint/2010/main" val="42909201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55000" lnSpcReduction="20000"/>
          </a:bodyPr>
          <a:lstStyle/>
          <a:p>
            <a:r>
              <a:rPr lang="en-CA" dirty="0" smtClean="0"/>
              <a:t>"It was a convenient political add-on to the emergent bicultural mythology," </a:t>
            </a:r>
            <a:r>
              <a:rPr lang="en-CA" dirty="0" err="1" smtClean="0"/>
              <a:t>Lubin</a:t>
            </a:r>
            <a:r>
              <a:rPr lang="en-CA" dirty="0" smtClean="0"/>
              <a:t> said, and one that was consistent with Canada's sense of itself as a fair and largely classless nation.</a:t>
            </a:r>
          </a:p>
          <a:p>
            <a:r>
              <a:rPr lang="en-CA" dirty="0" smtClean="0"/>
              <a:t>However, when researchers started studying the mosaic, they deemed it – as John Porter said in a work considered a classic of Canadian sociology – to be "vertical," with a power structure at the top that was still largely English and French, and people of other origins arrayed in various strata beneath them.</a:t>
            </a:r>
          </a:p>
          <a:p>
            <a:r>
              <a:rPr lang="en-CA" dirty="0" smtClean="0"/>
              <a:t>"Segregation in social structure, to which the concept of the mosaic or multiculturalism must ultimately lead, can become an important aspect of social control by the charter group," he wrote in his 1965 book, "The Vertical Mosaic."</a:t>
            </a:r>
          </a:p>
          <a:p>
            <a:r>
              <a:rPr lang="en-CA" dirty="0" smtClean="0"/>
              <a:t>"The very small ethnic representation in our elite groups," he wrote, "suggests that the chances of achieving the top positions are few."</a:t>
            </a:r>
          </a:p>
          <a:p>
            <a:r>
              <a:rPr lang="en-CA" dirty="0" smtClean="0"/>
              <a:t>Porter's research focused largely on the fate of other European nationalities subordinated to the dominant English and French cultures. Thirty years later, the situation he described has changed. There are many Italians, Germans and other non-English, non-French Europeans in positions of authority. When Canadians speak of the success of their multicultural experiment, it is diversity on this scale – not exclusively multiracialism – that they refer to.</a:t>
            </a:r>
          </a:p>
          <a:p>
            <a:endParaRPr lang="en-CA" dirty="0"/>
          </a:p>
        </p:txBody>
      </p:sp>
    </p:spTree>
    <p:extLst>
      <p:ext uri="{BB962C8B-B14F-4D97-AF65-F5344CB8AC3E}">
        <p14:creationId xmlns:p14="http://schemas.microsoft.com/office/powerpoint/2010/main" val="78586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62500" lnSpcReduction="20000"/>
          </a:bodyPr>
          <a:lstStyle/>
          <a:p>
            <a:r>
              <a:rPr lang="en-CA" dirty="0" smtClean="0"/>
              <a:t>The issue the country confronts today, researchers, politicians and community activists say, is whether people of color will also rise to the upper levels of Canadian society as they come to represent a larger and larger portion of the population.</a:t>
            </a:r>
          </a:p>
          <a:p>
            <a:r>
              <a:rPr lang="en-CA" dirty="0" smtClean="0"/>
              <a:t>To political scientist </a:t>
            </a:r>
            <a:r>
              <a:rPr lang="en-CA" dirty="0" err="1" smtClean="0"/>
              <a:t>Lubin</a:t>
            </a:r>
            <a:r>
              <a:rPr lang="en-CA" dirty="0" smtClean="0"/>
              <a:t>, the mosaic is still vertical and the chances of its leveling over time are in doubt. "The multicultural mythology enables people to come away with a series of beliefs about what is happening, which is not really happening as rapidly or thoroughly as the official mythology would have us believe," he said.</a:t>
            </a:r>
          </a:p>
          <a:p>
            <a:r>
              <a:rPr lang="en-CA" b="1" dirty="0" smtClean="0"/>
              <a:t>Avoiding the `American Model'</a:t>
            </a:r>
            <a:endParaRPr lang="en-CA" dirty="0" smtClean="0"/>
          </a:p>
          <a:p>
            <a:r>
              <a:rPr lang="en-CA" dirty="0" smtClean="0"/>
              <a:t>However, to Canadian officials like </a:t>
            </a:r>
            <a:r>
              <a:rPr lang="en-CA" dirty="0" err="1" smtClean="0"/>
              <a:t>Hedy</a:t>
            </a:r>
            <a:r>
              <a:rPr lang="en-CA" dirty="0" smtClean="0"/>
              <a:t> Fry, the secretary of state for multiculturalism and a member of Parliament from British Columbia, there is no reason to think that immigrants of color will not flourish, just as the European immigrant groups did before them.</a:t>
            </a:r>
          </a:p>
          <a:p>
            <a:endParaRPr lang="en-CA" dirty="0"/>
          </a:p>
        </p:txBody>
      </p:sp>
    </p:spTree>
    <p:extLst>
      <p:ext uri="{BB962C8B-B14F-4D97-AF65-F5344CB8AC3E}">
        <p14:creationId xmlns:p14="http://schemas.microsoft.com/office/powerpoint/2010/main" val="41888974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92500" lnSpcReduction="20000"/>
          </a:bodyPr>
          <a:lstStyle/>
          <a:p>
            <a:r>
              <a:rPr lang="en-CA" dirty="0" smtClean="0"/>
              <a:t>As Canada's </a:t>
            </a:r>
            <a:r>
              <a:rPr lang="en-CA" dirty="0" err="1" smtClean="0"/>
              <a:t>nonwhite</a:t>
            </a:r>
            <a:r>
              <a:rPr lang="en-CA" dirty="0" smtClean="0"/>
              <a:t> groups expand their numbers, with each generation building on the success of the last, she says, she is confident that will happen. Even focusing on race, she contended, is an American habit that is not as relevant to a country without the United States' difficult history of institutionalized racial segregation. Even though blacks, for example, form a small percentage of Canadian society, a leading jurist like Julius Isaac can rise to become the top judge of the country's federal court system.</a:t>
            </a:r>
          </a:p>
          <a:p>
            <a:endParaRPr lang="en-CA" dirty="0"/>
          </a:p>
        </p:txBody>
      </p:sp>
    </p:spTree>
    <p:extLst>
      <p:ext uri="{BB962C8B-B14F-4D97-AF65-F5344CB8AC3E}">
        <p14:creationId xmlns:p14="http://schemas.microsoft.com/office/powerpoint/2010/main" val="28287149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77500" lnSpcReduction="20000"/>
          </a:bodyPr>
          <a:lstStyle/>
          <a:p>
            <a:r>
              <a:rPr lang="en-CA" dirty="0" smtClean="0"/>
              <a:t>Fry also pointed to herself as an example, a native of Trinidad elected to the House of Commons and a junior member of the cabinet.</a:t>
            </a:r>
          </a:p>
          <a:p>
            <a:r>
              <a:rPr lang="en-CA" dirty="0" smtClean="0"/>
              <a:t>"Twenty-five t</a:t>
            </a:r>
          </a:p>
          <a:p>
            <a:r>
              <a:rPr lang="en-CA" dirty="0" smtClean="0"/>
              <a:t>o 30 years ago, we began to experiment with a different model," she said. "</a:t>
            </a:r>
            <a:r>
              <a:rPr lang="en-CA" b="1" dirty="0" smtClean="0"/>
              <a:t>The American model did not work </a:t>
            </a:r>
            <a:r>
              <a:rPr lang="en-CA" dirty="0" smtClean="0"/>
              <a:t>very well. It created people who were angry that they had to give up who they were."</a:t>
            </a:r>
          </a:p>
          <a:p>
            <a:r>
              <a:rPr lang="en-CA" dirty="0" smtClean="0"/>
              <a:t>"We have the most successfully integrated country in the world," said Thomas </a:t>
            </a:r>
            <a:r>
              <a:rPr lang="en-CA" dirty="0" err="1" smtClean="0"/>
              <a:t>d'Aquino</a:t>
            </a:r>
            <a:r>
              <a:rPr lang="en-CA" dirty="0" smtClean="0"/>
              <a:t>, head of the Business Council on National Issues, an influential coalition of Canada's largest companies. "The politics of color and the politics of race have not played as big a role."</a:t>
            </a:r>
          </a:p>
          <a:p>
            <a:endParaRPr lang="en-CA" dirty="0"/>
          </a:p>
        </p:txBody>
      </p:sp>
    </p:spTree>
    <p:extLst>
      <p:ext uri="{BB962C8B-B14F-4D97-AF65-F5344CB8AC3E}">
        <p14:creationId xmlns:p14="http://schemas.microsoft.com/office/powerpoint/2010/main" val="39196341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92500" lnSpcReduction="10000"/>
          </a:bodyPr>
          <a:lstStyle/>
          <a:p>
            <a:r>
              <a:rPr lang="en-CA" dirty="0" smtClean="0"/>
              <a:t>According to a recent membership brochure, only three of the business council's 148 members are </a:t>
            </a:r>
            <a:r>
              <a:rPr lang="en-CA" dirty="0" err="1" smtClean="0"/>
              <a:t>nonwhite</a:t>
            </a:r>
            <a:r>
              <a:rPr lang="en-CA" dirty="0" smtClean="0"/>
              <a:t>, and each runs a subsidiary of a Japanese corporation. But </a:t>
            </a:r>
            <a:r>
              <a:rPr lang="en-CA" dirty="0" err="1" smtClean="0"/>
              <a:t>d'Aquino</a:t>
            </a:r>
            <a:r>
              <a:rPr lang="en-CA" dirty="0" smtClean="0"/>
              <a:t> said he fully expects the council's membership to diversify over time. Until then, he said, evidence of Canada's multiracial success can be seen in its low levels of racial tension and in the absence of the type of desperate and desperately violent ghettos found in many U.S. cities.</a:t>
            </a:r>
          </a:p>
          <a:p>
            <a:endParaRPr lang="en-CA" dirty="0"/>
          </a:p>
        </p:txBody>
      </p:sp>
    </p:spTree>
    <p:extLst>
      <p:ext uri="{BB962C8B-B14F-4D97-AF65-F5344CB8AC3E}">
        <p14:creationId xmlns:p14="http://schemas.microsoft.com/office/powerpoint/2010/main" val="38531020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62500" lnSpcReduction="20000"/>
          </a:bodyPr>
          <a:lstStyle/>
          <a:p>
            <a:r>
              <a:rPr lang="en-CA" dirty="0" smtClean="0"/>
              <a:t>Some analysts, however, are starting to wonder about that issue as well. Tim Rees, a human resources analyst for the metropolitan Toronto government, points out that there are areas of Toronto where immigrants of color cluster and where the foreign- and native-born face the same employment and educational issues – fewer jobs, lower pay and higher dropout rates – that cripple some American neighborhoods. In smaller cities such as Winnipeg, meanwhile, high unemployment and widespread drug use among native-born Canadians has led to the formation of sometimes violent street gangs.</a:t>
            </a:r>
          </a:p>
          <a:p>
            <a:r>
              <a:rPr lang="en-CA" b="1" dirty="0" smtClean="0"/>
              <a:t>How Canada addresses such issues, Rees said, will determine whether the promise of multiculturalism is realized.</a:t>
            </a:r>
          </a:p>
          <a:p>
            <a:r>
              <a:rPr lang="en-CA" dirty="0" smtClean="0"/>
              <a:t>"We've managed to avoid directly confronting that, and we can continue to remain living in this illusion that we are different from south of the border, or different from the United Kingdom, and that is what multicultural policy has allowed us to do," Rees said. "It's a bit of a fool's paradise. . . . What happened in Detroit could happen in Toronto, and it will happen very quickly, and we won't be able to recover after the fact."</a:t>
            </a:r>
          </a:p>
          <a:p>
            <a:endParaRPr lang="en-CA" dirty="0"/>
          </a:p>
        </p:txBody>
      </p:sp>
    </p:spTree>
    <p:extLst>
      <p:ext uri="{BB962C8B-B14F-4D97-AF65-F5344CB8AC3E}">
        <p14:creationId xmlns:p14="http://schemas.microsoft.com/office/powerpoint/2010/main" val="19110919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sz="2400" b="1" dirty="0" smtClean="0"/>
              <a:t>Ethnic Inequality in Canada: Economic and Health Dimensions Ellen M. Gee 1 Karen M. Kobayashi 2 Steven G. </a:t>
            </a:r>
            <a:r>
              <a:rPr lang="en-CA" sz="2400" b="1" dirty="0" err="1" smtClean="0"/>
              <a:t>Prus</a:t>
            </a:r>
            <a:r>
              <a:rPr lang="en-CA" sz="2400" b="1" dirty="0" smtClean="0"/>
              <a:t> 3</a:t>
            </a:r>
            <a:br>
              <a:rPr lang="en-CA" sz="2400" b="1" dirty="0" smtClean="0"/>
            </a:br>
            <a:r>
              <a:rPr lang="en-CA" sz="2400" b="1" dirty="0" smtClean="0"/>
              <a:t>2007</a:t>
            </a:r>
            <a:endParaRPr lang="en-CA" sz="2400" b="1" dirty="0"/>
          </a:p>
        </p:txBody>
      </p:sp>
      <p:sp>
        <p:nvSpPr>
          <p:cNvPr id="3" name="Content Placeholder 2"/>
          <p:cNvSpPr>
            <a:spLocks noGrp="1"/>
          </p:cNvSpPr>
          <p:nvPr>
            <p:ph idx="1"/>
          </p:nvPr>
        </p:nvSpPr>
        <p:spPr/>
        <p:txBody>
          <a:bodyPr>
            <a:normAutofit/>
          </a:bodyPr>
          <a:lstStyle/>
          <a:p>
            <a:r>
              <a:rPr lang="en-CA" dirty="0" smtClean="0"/>
              <a:t>CONCLUSION Our findings are consistent with existing literature on ethnic inequalities in Canada. We find that persons with a </a:t>
            </a:r>
            <a:r>
              <a:rPr lang="en-CA" b="1" dirty="0" smtClean="0"/>
              <a:t>non-English mother tongue are at an economic disadvantage.</a:t>
            </a:r>
            <a:r>
              <a:rPr lang="en-CA" dirty="0" smtClean="0"/>
              <a:t> This is especially the case for recent immigrants with a mother tongue other than English or French -- our data analyses in fact show that they are among the most disadvantaged in Canadian society</a:t>
            </a:r>
            <a:endParaRPr lang="en-CA" b="1" dirty="0"/>
          </a:p>
        </p:txBody>
      </p:sp>
    </p:spTree>
    <p:extLst>
      <p:ext uri="{BB962C8B-B14F-4D97-AF65-F5344CB8AC3E}">
        <p14:creationId xmlns:p14="http://schemas.microsoft.com/office/powerpoint/2010/main" val="5373482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r>
              <a:rPr lang="en-CA" dirty="0" smtClean="0"/>
              <a:t>. </a:t>
            </a:r>
            <a:r>
              <a:rPr lang="en-CA" b="1" dirty="0" smtClean="0"/>
              <a:t>We also find that certain visible minority and Aboriginal groups tend to be economically disadvantaged while others are economically advantaged (e.g., those of Chinese origin are the most financially secure of the groups measured here) compared to persons of European origin, even when gender, age, marital status, and education differences are taken into account. </a:t>
            </a:r>
          </a:p>
          <a:p>
            <a:endParaRPr lang="en-CA" dirty="0"/>
          </a:p>
        </p:txBody>
      </p:sp>
    </p:spTree>
    <p:extLst>
      <p:ext uri="{BB962C8B-B14F-4D97-AF65-F5344CB8AC3E}">
        <p14:creationId xmlns:p14="http://schemas.microsoft.com/office/powerpoint/2010/main" val="15565215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lnSpcReduction="10000"/>
          </a:bodyPr>
          <a:lstStyle/>
          <a:p>
            <a:r>
              <a:rPr lang="en-CA" dirty="0" smtClean="0"/>
              <a:t>That is, visible minorities are a diverse group with regard to economic outcomes. By contrast, variation in economic well-being between European groups (British, French, and NW and SE European) is relatively minor. Overall, these findings lend support to the argument that the economic disparities faced by ethnic and racialized groups are partly attributable to racial discrimination in Canadian society.</a:t>
            </a:r>
            <a:endParaRPr lang="en-CA" dirty="0"/>
          </a:p>
        </p:txBody>
      </p:sp>
    </p:spTree>
    <p:extLst>
      <p:ext uri="{BB962C8B-B14F-4D97-AF65-F5344CB8AC3E}">
        <p14:creationId xmlns:p14="http://schemas.microsoft.com/office/powerpoint/2010/main" val="35024219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a:bodyPr>
          <a:lstStyle/>
          <a:p>
            <a:r>
              <a:rPr lang="en-CA" dirty="0" smtClean="0"/>
              <a:t> We also </a:t>
            </a:r>
            <a:r>
              <a:rPr lang="en-CA" b="1" dirty="0" smtClean="0"/>
              <a:t>find significant differences </a:t>
            </a:r>
            <a:r>
              <a:rPr lang="en-CA" dirty="0" smtClean="0"/>
              <a:t>in health status and health care utilization according to country of birth/immigrant status and language. However, unlike economic outcomes, recent immigrants (especially from Asia) are advantaged in health outcomes compared to Canadian-born persons. </a:t>
            </a:r>
            <a:endParaRPr lang="en-CA" dirty="0"/>
          </a:p>
        </p:txBody>
      </p:sp>
    </p:spTree>
    <p:extLst>
      <p:ext uri="{BB962C8B-B14F-4D97-AF65-F5344CB8AC3E}">
        <p14:creationId xmlns:p14="http://schemas.microsoft.com/office/powerpoint/2010/main" val="11044466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92500" lnSpcReduction="10000"/>
          </a:bodyPr>
          <a:lstStyle/>
          <a:p>
            <a:r>
              <a:rPr lang="en-CA" dirty="0" smtClean="0"/>
              <a:t>This advantage completely disappears with time -- as the number of years in Canada increases, the likelihood of experiencing a chronic health condition increases. Paradoxically, they are less likely to report having a physical check-up and, for older women (</a:t>
            </a:r>
            <a:r>
              <a:rPr lang="en-CA" b="1" dirty="0" smtClean="0"/>
              <a:t>especially Asian- 24 born women),</a:t>
            </a:r>
            <a:r>
              <a:rPr lang="en-CA" dirty="0" smtClean="0"/>
              <a:t> a mammogram within the last year compared to their Canadian-born counterparts. These patterns are observed for those who speak French only. </a:t>
            </a:r>
          </a:p>
          <a:p>
            <a:endParaRPr lang="en-CA" dirty="0"/>
          </a:p>
        </p:txBody>
      </p:sp>
    </p:spTree>
    <p:extLst>
      <p:ext uri="{BB962C8B-B14F-4D97-AF65-F5344CB8AC3E}">
        <p14:creationId xmlns:p14="http://schemas.microsoft.com/office/powerpoint/2010/main" val="37443462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92500" lnSpcReduction="20000"/>
          </a:bodyPr>
          <a:lstStyle/>
          <a:p>
            <a:r>
              <a:rPr lang="en-CA" dirty="0" smtClean="0"/>
              <a:t>In interpreting the health inequality findings, the key </a:t>
            </a:r>
            <a:r>
              <a:rPr lang="en-CA" b="1" dirty="0" smtClean="0"/>
              <a:t>emergent issue </a:t>
            </a:r>
            <a:r>
              <a:rPr lang="en-CA" dirty="0" smtClean="0"/>
              <a:t>is the clash between the ethno-cultural values and beliefs of foreign-born and perhaps </a:t>
            </a:r>
            <a:r>
              <a:rPr lang="en-CA" dirty="0" err="1" smtClean="0"/>
              <a:t>Frenchspeaking</a:t>
            </a:r>
            <a:r>
              <a:rPr lang="en-CA" dirty="0" smtClean="0"/>
              <a:t> Canadians and the health care system. Although it is difficult to provide insights into this relationship given the paucity of research in this area, it is important to acknowledge the contribution of our analysis to the literature; primarily, that cultural characteristics, regardless of socio-structural and demographic factors, are salient predictors of health. </a:t>
            </a:r>
            <a:endParaRPr lang="en-CA" dirty="0"/>
          </a:p>
        </p:txBody>
      </p:sp>
    </p:spTree>
    <p:extLst>
      <p:ext uri="{BB962C8B-B14F-4D97-AF65-F5344CB8AC3E}">
        <p14:creationId xmlns:p14="http://schemas.microsoft.com/office/powerpoint/2010/main" val="9678059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85000" lnSpcReduction="20000"/>
          </a:bodyPr>
          <a:lstStyle/>
          <a:p>
            <a:r>
              <a:rPr lang="en-CA" dirty="0" smtClean="0"/>
              <a:t>Macleod and Eisenberg’s (Chapter 2) suggestion that a cultural framework or lens is needed in order to fully examine the outcomes of social inequality in Canadian society is clearly supported by our findings in the economic and health domains. Indeed, the results indicate that the cultural variables of ethnicity, immigrant status, and mother tongue are related to </a:t>
            </a:r>
            <a:r>
              <a:rPr lang="en-CA" b="1" dirty="0" smtClean="0"/>
              <a:t>economic well-being, health status, and health care </a:t>
            </a:r>
            <a:r>
              <a:rPr lang="en-CA" dirty="0" smtClean="0"/>
              <a:t>utilization in Canada; specifically, Aboriginal, visible minority, and non-charter language-speaking identifications are tied to deficits in cultural capital (i.e., skills, qualifications, group memberships). </a:t>
            </a:r>
            <a:endParaRPr lang="en-CA" dirty="0"/>
          </a:p>
        </p:txBody>
      </p:sp>
    </p:spTree>
    <p:extLst>
      <p:ext uri="{BB962C8B-B14F-4D97-AF65-F5344CB8AC3E}">
        <p14:creationId xmlns:p14="http://schemas.microsoft.com/office/powerpoint/2010/main" val="36079297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70000" lnSpcReduction="20000"/>
          </a:bodyPr>
          <a:lstStyle/>
          <a:p>
            <a:r>
              <a:rPr lang="en-CA" dirty="0" smtClean="0"/>
              <a:t>Finally, an interesting and important finding from the study is that much of the economic inequality according to type of occupation (occupational concentration) can be attributed </a:t>
            </a:r>
            <a:r>
              <a:rPr lang="en-CA" b="1" dirty="0" smtClean="0"/>
              <a:t>to gender rather than ethnicity</a:t>
            </a:r>
            <a:r>
              <a:rPr lang="en-CA" dirty="0" smtClean="0"/>
              <a:t>; that is, the Canadian labour force continues to be more gender- than et</a:t>
            </a:r>
            <a:r>
              <a:rPr lang="en-CA" b="1" dirty="0" smtClean="0"/>
              <a:t>hnically-differentiated</a:t>
            </a:r>
            <a:r>
              <a:rPr lang="en-CA" dirty="0" smtClean="0"/>
              <a:t>. Evidence of this gendered division in the labour force can be found in Fortin and </a:t>
            </a:r>
            <a:r>
              <a:rPr lang="en-CA" dirty="0" err="1" smtClean="0"/>
              <a:t>Schirle’s</a:t>
            </a:r>
            <a:r>
              <a:rPr lang="en-CA" dirty="0" smtClean="0"/>
              <a:t> (Chapter 10) study on changes in income inequality over time. Using Survey of Consumer Finances data, they conclude 25 that income inequality (as measured by weekly earnings) for men has increased more than for women over the same period, and that this has occurred for different </a:t>
            </a:r>
            <a:r>
              <a:rPr lang="en-CA" dirty="0" err="1" smtClean="0"/>
              <a:t>sociostructural</a:t>
            </a:r>
            <a:r>
              <a:rPr lang="en-CA" dirty="0" smtClean="0"/>
              <a:t> reasons. Given the significance of both gender and ethnicity as predictors of economic well-being, future research should examine the intersection between the two identity markers and their relationship to social inequality. </a:t>
            </a:r>
          </a:p>
          <a:p>
            <a:endParaRPr lang="en-CA" dirty="0"/>
          </a:p>
        </p:txBody>
      </p:sp>
    </p:spTree>
    <p:extLst>
      <p:ext uri="{BB962C8B-B14F-4D97-AF65-F5344CB8AC3E}">
        <p14:creationId xmlns:p14="http://schemas.microsoft.com/office/powerpoint/2010/main" val="8140476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55000" lnSpcReduction="20000"/>
          </a:bodyPr>
          <a:lstStyle/>
          <a:p>
            <a:r>
              <a:rPr lang="en-CA" b="1" u="sng" dirty="0"/>
              <a:t/>
            </a:r>
            <a:br>
              <a:rPr lang="en-CA" b="1" u="sng" dirty="0"/>
            </a:br>
            <a:r>
              <a:rPr lang="en-CA" b="1" u="sng" dirty="0"/>
              <a:t>WHAT DID WE LEARN ABOUT CULTURE THAT IS SPECIFIC TO CANADA</a:t>
            </a:r>
            <a:r>
              <a:rPr lang="en-CA" dirty="0"/>
              <a:t>?</a:t>
            </a:r>
          </a:p>
          <a:p>
            <a:r>
              <a:rPr lang="en-CA" u="sng" dirty="0"/>
              <a:t>SOCIOLOGICAL THESIS</a:t>
            </a:r>
            <a:r>
              <a:rPr lang="en-CA" dirty="0"/>
              <a:t>: CANADIAN SOCIETY IS A “</a:t>
            </a:r>
            <a:r>
              <a:rPr lang="en-CA" b="1" i="1" u="sng" dirty="0"/>
              <a:t>VERTICAL MOSAIC</a:t>
            </a:r>
            <a:r>
              <a:rPr lang="en-CA" dirty="0"/>
              <a:t>” PRODUCED BY THE INTERRELATIONSHIP BETWEEN CULTURE, POWER AND IDEOLOGY</a:t>
            </a:r>
          </a:p>
          <a:p>
            <a:r>
              <a:rPr lang="en-CA" b="1" i="1" u="sng" dirty="0"/>
              <a:t>CANADA COMPRISES AN ETHNO-RACIAL HIERARCHY</a:t>
            </a:r>
            <a:r>
              <a:rPr lang="en-CA" dirty="0"/>
              <a:t>: THE INTERACTION BETWEEN CULTURE, POWER AND IDEOLOGY IS THE BASIS FOR “SOCIAL STRATIFICATION” (POSITION, RANK, LAYER, PECKING ORDER ) IN “OUR” SOCIETY</a:t>
            </a:r>
          </a:p>
          <a:p>
            <a:r>
              <a:rPr lang="en-CA" dirty="0"/>
              <a:t>******SOCIETY IS A SYSTEM OF “GRADUATED PRIVILEGE”----</a:t>
            </a:r>
          </a:p>
          <a:p>
            <a:r>
              <a:rPr lang="en-CA" b="1" dirty="0"/>
              <a:t>SOCIAL RANKING// LAYERING //“PECKING ORDER” // “TOTEM POLE” </a:t>
            </a:r>
            <a:r>
              <a:rPr lang="en-CA" dirty="0"/>
              <a:t>IN SOCIETY == IS AN EXTENSION OF CULTURAL GROUP INTERACTION, EMBEDDED AND ENFORCED BY POWER, AND JUSTIFIED BY IDEOLOGY</a:t>
            </a:r>
          </a:p>
          <a:p>
            <a:r>
              <a:rPr lang="en-CA" dirty="0"/>
              <a:t>****BECAUSE IT FOCUSES ON THE UNEQUAL DISTRIBUTION OF VALUED RESOURCES * SOCIAL STRATIFICATION IS THE CORNERSTONE OF SOCIOLOGY.</a:t>
            </a:r>
          </a:p>
          <a:p>
            <a:r>
              <a:rPr lang="en-CA" b="1" u="sng" dirty="0"/>
              <a:t>SOCIAL STRATIFICATION </a:t>
            </a:r>
            <a:r>
              <a:rPr lang="en-CA" u="sng" dirty="0"/>
              <a:t>CAN BUT STUDIED BECAUSE IT REFERS TO PERSISTENT PATTERNS OF SOCIAL INEQUALITY</a:t>
            </a:r>
            <a:r>
              <a:rPr lang="en-CA" dirty="0"/>
              <a:t> WITHIN SOCIETY == THE WAY THAT WEALTH, POWER AND PRESTIGE IS DISTRIBUTED.</a:t>
            </a:r>
          </a:p>
          <a:p>
            <a:endParaRPr lang="en-CA" dirty="0"/>
          </a:p>
        </p:txBody>
      </p:sp>
    </p:spTree>
    <p:extLst>
      <p:ext uri="{BB962C8B-B14F-4D97-AF65-F5344CB8AC3E}">
        <p14:creationId xmlns:p14="http://schemas.microsoft.com/office/powerpoint/2010/main" val="26361952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70000" lnSpcReduction="20000"/>
          </a:bodyPr>
          <a:lstStyle/>
          <a:p>
            <a:r>
              <a:rPr lang="en-CA" dirty="0" smtClean="0"/>
              <a:t> </a:t>
            </a:r>
          </a:p>
          <a:p>
            <a:r>
              <a:rPr lang="en-CA" b="1" i="1" u="sng" dirty="0" smtClean="0"/>
              <a:t>PART II --- THE NATURE OF SOCIAL STRATIFICATIONAND THE STUDY OF SOCIAL INEQUALITY:</a:t>
            </a:r>
            <a:endParaRPr lang="en-CA" dirty="0" smtClean="0"/>
          </a:p>
          <a:p>
            <a:r>
              <a:rPr lang="en-CA" dirty="0" smtClean="0"/>
              <a:t>3)      </a:t>
            </a:r>
            <a:r>
              <a:rPr lang="en-CA" b="1" u="sng" dirty="0" smtClean="0"/>
              <a:t>THE STUDY OF SOCIAL STRATIFICATION</a:t>
            </a:r>
            <a:endParaRPr lang="en-CA" dirty="0" smtClean="0"/>
          </a:p>
          <a:p>
            <a:r>
              <a:rPr lang="en-CA" dirty="0" smtClean="0"/>
              <a:t>A) </a:t>
            </a:r>
            <a:r>
              <a:rPr lang="en-CA" u="sng" dirty="0" smtClean="0"/>
              <a:t>EVERY SOCIETY CAN BE DIVIDED INTO </a:t>
            </a:r>
            <a:r>
              <a:rPr lang="en-CA" b="1" u="sng" dirty="0" smtClean="0"/>
              <a:t>LAYERS OR HIERARCHIES </a:t>
            </a:r>
            <a:r>
              <a:rPr lang="en-CA" u="sng" dirty="0" smtClean="0"/>
              <a:t>THAT CAN BE RANKED ACCORDING TO CERTAIN CRITERIA IN ASCENDING OR DESCENDING ORDER</a:t>
            </a:r>
            <a:r>
              <a:rPr lang="en-CA" dirty="0" smtClean="0"/>
              <a:t>. THIS SUGGESTS THAT INEQUALITY IS NOT RANDOM OR FLEETING, BUT IS PATTERNED AND PREDICTABLE AND TENDS TO CLUSTER AROUND CERTAIN DEVALUED CATEGORIES RELATED TO RACE OR ETHNICITY}}} === [1] </a:t>
            </a:r>
            <a:r>
              <a:rPr lang="en-CA" b="1" i="1" dirty="0" smtClean="0"/>
              <a:t>THE HIERARCHICAL ARRANGEMENT OF SOCIAL STRATA IN A SOCIETY == </a:t>
            </a:r>
            <a:r>
              <a:rPr lang="en-CA" i="1" dirty="0" smtClean="0"/>
              <a:t>A </a:t>
            </a:r>
            <a:r>
              <a:rPr lang="en-CA" b="1" i="1" dirty="0" smtClean="0"/>
              <a:t>HIERARCHY OF POSITIONS THAT HAVE UNEQUAL </a:t>
            </a:r>
            <a:r>
              <a:rPr lang="en-CA" b="1" i="1" u="sng" dirty="0" smtClean="0"/>
              <a:t>PROPERTY, POWER AND PRESTIGE</a:t>
            </a:r>
            <a:r>
              <a:rPr lang="en-CA" i="1" dirty="0" smtClean="0"/>
              <a:t>(3PS). </a:t>
            </a:r>
            <a:r>
              <a:rPr lang="en-CA" dirty="0" smtClean="0"/>
              <a:t>[2]  </a:t>
            </a:r>
          </a:p>
        </p:txBody>
      </p:sp>
    </p:spTree>
    <p:extLst>
      <p:ext uri="{BB962C8B-B14F-4D97-AF65-F5344CB8AC3E}">
        <p14:creationId xmlns:p14="http://schemas.microsoft.com/office/powerpoint/2010/main" val="36197073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lnSpcReduction="10000"/>
          </a:bodyPr>
          <a:lstStyle/>
          <a:p>
            <a:r>
              <a:rPr lang="en-CA" b="1" i="1" dirty="0" smtClean="0"/>
              <a:t>SOCIAL STRATIFICATION AND INEQUALITY REFERS TO DOMINANT- SUBORDINATE INTERACTION === </a:t>
            </a:r>
            <a:r>
              <a:rPr lang="en-CA" dirty="0" smtClean="0"/>
              <a:t>[3] </a:t>
            </a:r>
            <a:r>
              <a:rPr lang="en-CA" b="1" i="1" dirty="0" smtClean="0"/>
              <a:t>THE CONCEPT OF A MINORITY AND MAJORITY GROUP </a:t>
            </a:r>
            <a:r>
              <a:rPr lang="en-CA" dirty="0" smtClean="0"/>
              <a:t>DOES </a:t>
            </a:r>
            <a:r>
              <a:rPr lang="en-CA" u="sng" dirty="0" smtClean="0"/>
              <a:t>NOT REFER TO “NUMBERS” OR “STATISTICAL PROPORTIONS”</a:t>
            </a:r>
            <a:r>
              <a:rPr lang="en-CA" dirty="0" smtClean="0"/>
              <a:t> — BUT RATHER — TO “</a:t>
            </a:r>
            <a:r>
              <a:rPr lang="en-CA" b="1" i="1" u="sng" dirty="0" smtClean="0"/>
              <a:t>POWER RELATIONS”</a:t>
            </a:r>
            <a:r>
              <a:rPr lang="en-CA" dirty="0" smtClean="0"/>
              <a:t> == [4] SOCIAL STRATIFICATION </a:t>
            </a:r>
            <a:r>
              <a:rPr lang="en-CA" b="1" i="1" u="sng" dirty="0" smtClean="0"/>
              <a:t>MEASUREMENT “TOOLS”== “SOCIAL ECONOMIC STATUS” VERSUS “SOCIAL CLASS”</a:t>
            </a:r>
            <a:endParaRPr lang="en-CA" dirty="0" smtClean="0"/>
          </a:p>
        </p:txBody>
      </p:sp>
    </p:spTree>
    <p:extLst>
      <p:ext uri="{BB962C8B-B14F-4D97-AF65-F5344CB8AC3E}">
        <p14:creationId xmlns:p14="http://schemas.microsoft.com/office/powerpoint/2010/main" val="9460515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40000" lnSpcReduction="20000"/>
          </a:bodyPr>
          <a:lstStyle/>
          <a:p>
            <a:r>
              <a:rPr lang="en-CA" dirty="0" smtClean="0"/>
              <a:t>B)     </a:t>
            </a:r>
            <a:r>
              <a:rPr lang="en-CA" b="1" u="sng" dirty="0" smtClean="0"/>
              <a:t>WHY IS SOCIAL STRATIFICATION CONSIDERED THE CORNERSTONE OF SOCIOLOGY</a:t>
            </a:r>
            <a:r>
              <a:rPr lang="en-CA" dirty="0" smtClean="0"/>
              <a:t>?</a:t>
            </a:r>
          </a:p>
          <a:p>
            <a:r>
              <a:rPr lang="en-CA" dirty="0" smtClean="0"/>
              <a:t>BECAUSE IT THE MAIN FACTOR DETERMINING HOW SOCIETY WORKS.</a:t>
            </a:r>
          </a:p>
          <a:p>
            <a:r>
              <a:rPr lang="en-CA" dirty="0" smtClean="0"/>
              <a:t>SOCIAL STRATIFICATION IS CONSIDERED THE CORNERSTONE OF SOCIOLOGY BECAUSE EVERY SOCIETY IS STRATIFIED IN SOME WAY --- AFFECTING THE SOCIAL RELATIONS OF ITS MEMBERS.</a:t>
            </a:r>
          </a:p>
          <a:p>
            <a:r>
              <a:rPr lang="en-CA" dirty="0" smtClean="0"/>
              <a:t>SOCIAL STRATIFICATION IS CONSIDERED THE CORNERSTONE OF SOCIOLOGY BECAUSE SOCIETY IS DIVIDED INTO STATA/ LAYERS IN DECENDING AND ASCENDING ORDER, WHICH REVOLVE AROUND DIFFERENCES CONSIDERED TO BE CONSEQUENTIAL LIKE RACE, ETHNICITY, CLASS AND GENDER --- AND DETERMINE ACCESS TO SOCIETY'S RESOURCES.</a:t>
            </a:r>
          </a:p>
          <a:p>
            <a:r>
              <a:rPr lang="en-CA" dirty="0" smtClean="0"/>
              <a:t>ALL SOCIETIES ARE STRATIFIED ON THE GROUNDS OF SOME SOCIAL CRITERIA, AND SOCIOLOGY STUDIES HOW SOCIETIES ARE STRATIFIED BY FOCUSING ON THE UNEQUAL DISTRIBUTION OF VALUED RESOURCES</a:t>
            </a:r>
          </a:p>
          <a:p>
            <a:r>
              <a:rPr lang="en-CA" dirty="0" smtClean="0"/>
              <a:t>EVERY SOCIETY CAN BE DIVIDED INTO LAYERS OR HIERARCHIES THAT CAN BE RANKED ACCORDING TO CERTAIN CRITERIA IN ASCENDING OR DESCENDING ORDER. THIS SUGGESTS THAT INEQUALITY IS NOT RANDOM OR FLEETING, BUT IS PATTERNED AND PREDICTABLE AND TENDS TO CLUSTER AROUND CERTAIN DEVALUED CATEGORIES RELATED TO RACE OR ETHNICITY.</a:t>
            </a:r>
          </a:p>
          <a:p>
            <a:r>
              <a:rPr lang="en-CA" dirty="0" smtClean="0"/>
              <a:t>SOCIAL STRATIFICATION IS CONSIDERED THE CORNERSTONE OF SOCIOLOGY BECAUSE IT DEALS WITH THE SOCIAL CONSTRUCTION OF SOCIETY AS A HIERARCHY OF POWER, PROPERTY AND PRESTIGE. SOCIAL --- I.E., A HIERARCHY OF POSITIONS THAT HAVE UNEQUAL PROPERTY, POWER AND PRESTIGE (3PS).</a:t>
            </a:r>
          </a:p>
          <a:p>
            <a:r>
              <a:rPr lang="en-CA" dirty="0" smtClean="0"/>
              <a:t>SOCIAL STRATIFICATION IN SOCIETY RESULTS IN "THE HIERARCHICAL ARRANGEMENT OF GROUPS" BASED ON THEIR CONTROL OVER RESOURCES</a:t>
            </a:r>
          </a:p>
          <a:p>
            <a:r>
              <a:rPr lang="en-CA" dirty="0" smtClean="0"/>
              <a:t>FINALLY, SOCIAL STRATIFICATION ALSO IMPACTS ALL OTHER DIMENSIONS OF SOCIOLOGICAL INQUIRY == SOCIAL STRUCTURE, SOCIAL ORDER, SOCIAL CONFLICT AND SOCIAL CHANGE.</a:t>
            </a:r>
          </a:p>
          <a:p>
            <a:r>
              <a:rPr lang="en-CA" dirty="0" smtClean="0"/>
              <a:t> </a:t>
            </a:r>
          </a:p>
          <a:p>
            <a:endParaRPr lang="en-CA" dirty="0"/>
          </a:p>
        </p:txBody>
      </p:sp>
    </p:spTree>
    <p:extLst>
      <p:ext uri="{BB962C8B-B14F-4D97-AF65-F5344CB8AC3E}">
        <p14:creationId xmlns:p14="http://schemas.microsoft.com/office/powerpoint/2010/main" val="8534183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25000" lnSpcReduction="20000"/>
          </a:bodyPr>
          <a:lstStyle/>
          <a:p>
            <a:r>
              <a:rPr lang="en-CA" dirty="0" smtClean="0"/>
              <a:t>3)      </a:t>
            </a:r>
            <a:r>
              <a:rPr lang="en-CA" b="1" u="sng" dirty="0" smtClean="0"/>
              <a:t>SOCIAL INEQUALITY</a:t>
            </a:r>
            <a:endParaRPr lang="en-CA" dirty="0" smtClean="0"/>
          </a:p>
          <a:p>
            <a:r>
              <a:rPr lang="en-CA" dirty="0" smtClean="0"/>
              <a:t>HOW DO CERTAIN HUMAN DIFFERENCES COME TO REGULARLY HAVE SIGNIFICANT CONSEQUENCES FOR THE LIVES THAT WE ARE ABLE TO LEAD IN SOCIETY? ==è STRUCTURED AND RECURRENT PATTERNS OF INEQUITABLE GROUP RELATIONS </a:t>
            </a:r>
            <a:r>
              <a:rPr lang="en-CA" b="1" i="1" u="sng" dirty="0" smtClean="0"/>
              <a:t>[*****DOMINANT-SUBDOMINANT INTERACTION].</a:t>
            </a:r>
            <a:endParaRPr lang="en-CA" dirty="0" smtClean="0"/>
          </a:p>
          <a:p>
            <a:r>
              <a:rPr lang="en-CA" dirty="0" smtClean="0"/>
              <a:t>SOCIAL INEQUALITY – IS CHARACTERIZED BY THE </a:t>
            </a:r>
            <a:r>
              <a:rPr lang="en-CA" u="sng" dirty="0" smtClean="0"/>
              <a:t>EXISTENCE OF UNEQUAL OPPORTUNITIES AND REWARDS</a:t>
            </a:r>
            <a:r>
              <a:rPr lang="en-CA" dirty="0" smtClean="0"/>
              <a:t> FOR DIFFERENT SOCIAL POSITIONS OR STATUSES WITHIN A GROUP OR SOCIETY.</a:t>
            </a:r>
          </a:p>
          <a:p>
            <a:r>
              <a:rPr lang="en-CA" b="1" i="1" u="sng" dirty="0" smtClean="0"/>
              <a:t>ALL CONTEMPORARY SOCIOLOGISTS AGREE</a:t>
            </a:r>
            <a:r>
              <a:rPr lang="en-CA" b="1" i="1" dirty="0" smtClean="0"/>
              <a:t> ======&gt; INEQUALITY IS ABOUT ENTITLEMENTS: THAT IS, </a:t>
            </a:r>
            <a:r>
              <a:rPr lang="en-CA" b="1" i="1" u="sng" dirty="0" smtClean="0"/>
              <a:t>WHO GETS WHAT, HOW AND WHY</a:t>
            </a:r>
            <a:r>
              <a:rPr lang="en-CA" dirty="0" smtClean="0"/>
              <a:t>?</a:t>
            </a:r>
          </a:p>
          <a:p>
            <a:r>
              <a:rPr lang="en-CA" u="sng" dirty="0" smtClean="0"/>
              <a:t>MEASUREMENTS(?)</a:t>
            </a:r>
            <a:endParaRPr lang="en-CA" dirty="0" smtClean="0"/>
          </a:p>
          <a:p>
            <a:r>
              <a:rPr lang="en-CA" dirty="0" smtClean="0"/>
              <a:t>(A)</a:t>
            </a:r>
            <a:r>
              <a:rPr lang="en-CA" b="1" dirty="0" smtClean="0"/>
              <a:t> </a:t>
            </a:r>
            <a:r>
              <a:rPr lang="en-CA" b="1" i="1" u="sng" dirty="0" smtClean="0"/>
              <a:t>INEQUALITY OF CONDITIONS</a:t>
            </a:r>
            <a:r>
              <a:rPr lang="en-CA" dirty="0" smtClean="0"/>
              <a:t> =======&gt;{ECONOMIC PRIVILEGE OR THE MATERIAL DISTRIBUTION OF REWARDS}</a:t>
            </a:r>
            <a:r>
              <a:rPr lang="en-CA" b="1" dirty="0" smtClean="0"/>
              <a:t>; AND/OR</a:t>
            </a:r>
            <a:endParaRPr lang="en-CA" dirty="0" smtClean="0"/>
          </a:p>
          <a:p>
            <a:r>
              <a:rPr lang="en-CA" dirty="0" smtClean="0"/>
              <a:t>(B)</a:t>
            </a:r>
            <a:r>
              <a:rPr lang="en-CA" b="1" dirty="0" smtClean="0"/>
              <a:t> </a:t>
            </a:r>
            <a:r>
              <a:rPr lang="en-CA" b="1" i="1" u="sng" dirty="0" smtClean="0"/>
              <a:t>INEQUALITY OF OPPORTUNITIES </a:t>
            </a:r>
            <a:r>
              <a:rPr lang="en-CA" b="1" dirty="0" smtClean="0"/>
              <a:t>======&gt; {“</a:t>
            </a:r>
            <a:r>
              <a:rPr lang="en-CA" dirty="0" smtClean="0"/>
              <a:t>LIFE CHANCES” – REFLECTED IN SUCH MEASURES AS THEIR LEVEL OF EDUCAITON, HEALTH STATUS, NUTRITION, AND TREATMENT BY THE JUSTICE SYSTEM}</a:t>
            </a:r>
          </a:p>
          <a:p>
            <a:r>
              <a:rPr lang="en-CA" b="1" i="1" dirty="0" smtClean="0"/>
              <a:t>IN TERMS OF THESE MEASURES, CONTEMPORARY SOCIOLOGISTS TEND TO AGREE THAT</a:t>
            </a:r>
            <a:r>
              <a:rPr lang="en-CA" b="1" i="1" u="sng" dirty="0" smtClean="0"/>
              <a:t> ETHNICITY AND RACE AND GENDER ARE KEY STATUS-INEQUALITY SYSTEMS</a:t>
            </a:r>
            <a:endParaRPr lang="en-CA" dirty="0" smtClean="0"/>
          </a:p>
          <a:p>
            <a:r>
              <a:rPr lang="en-CA" dirty="0" smtClean="0"/>
              <a:t> </a:t>
            </a:r>
          </a:p>
          <a:p>
            <a:r>
              <a:rPr lang="en-CA" dirty="0" smtClean="0"/>
              <a:t> </a:t>
            </a:r>
          </a:p>
          <a:p>
            <a:r>
              <a:rPr lang="en-CA" dirty="0" smtClean="0"/>
              <a:t>4)      </a:t>
            </a:r>
            <a:r>
              <a:rPr lang="en-CA" b="1" u="sng" dirty="0" smtClean="0"/>
              <a:t>EMPLOYMENT EQUITY AND AFFIRMATIVE ACTION: MECHANISMS FOR REDRESS OF SOCIAL</a:t>
            </a:r>
            <a:r>
              <a:rPr lang="en-CA" b="1" dirty="0" smtClean="0"/>
              <a:t> </a:t>
            </a:r>
            <a:r>
              <a:rPr lang="en-CA" b="1" u="sng" dirty="0" smtClean="0"/>
              <a:t>STRATIFICATION AND INEQUALITY</a:t>
            </a:r>
            <a:endParaRPr lang="en-CA" dirty="0" smtClean="0"/>
          </a:p>
          <a:p>
            <a:r>
              <a:rPr lang="en-CA" b="1" i="1" u="sng" dirty="0" smtClean="0"/>
              <a:t> </a:t>
            </a:r>
            <a:endParaRPr lang="en-CA" dirty="0" smtClean="0"/>
          </a:p>
          <a:p>
            <a:r>
              <a:rPr lang="en-CA" b="1" i="1" u="sng" dirty="0" smtClean="0"/>
              <a:t>EMPLOYMENT EQUITY</a:t>
            </a:r>
            <a:r>
              <a:rPr lang="en-CA" dirty="0" smtClean="0"/>
              <a:t>: A SET OF PRACTICES DESIGNED TO IDENTIFY AND </a:t>
            </a:r>
            <a:r>
              <a:rPr lang="en-CA" u="sng" dirty="0" smtClean="0"/>
              <a:t>ELIMINATE DISCRIMINATORY PRACTICES THAT CREATE UNFAIR OR UNEQUAL EMPLOYMENT OPPORTUNITIES </a:t>
            </a:r>
            <a:r>
              <a:rPr lang="en-CA" dirty="0" smtClean="0"/>
              <a:t>AND TO PROVIDE EQUITABLE OPPORTUNITIES IN EMPLOYMENT FOR DESIGNATED GROUPS.</a:t>
            </a:r>
          </a:p>
          <a:p>
            <a:r>
              <a:rPr lang="en-CA" dirty="0" smtClean="0"/>
              <a:t>A)     EMPLOYMENT EQUITY MEANS MORE THAN TREATING PEOPLE IN THE SAME WAY; IT </a:t>
            </a:r>
            <a:r>
              <a:rPr lang="en-CA" u="sng" dirty="0" smtClean="0"/>
              <a:t>REQUIRES SPECIAL MEASURES AND THE ACCOMODATION OF DIFFERENCES</a:t>
            </a:r>
            <a:r>
              <a:rPr lang="en-CA" dirty="0" smtClean="0"/>
              <a:t>.</a:t>
            </a:r>
          </a:p>
          <a:p>
            <a:r>
              <a:rPr lang="en-CA" dirty="0" smtClean="0"/>
              <a:t>B)     EMPLOYMENT EQUITY REFERS TO THE QUALITY OF RESULTS NOT THE EQUALITY OF TREATMENT.</a:t>
            </a:r>
          </a:p>
          <a:p>
            <a:r>
              <a:rPr lang="en-CA" u="sng" dirty="0" smtClean="0"/>
              <a:t>THE THREE PURPOSES OF EMPLOYMENT EQUITY LEGISLATION</a:t>
            </a:r>
            <a:r>
              <a:rPr lang="en-CA" dirty="0" smtClean="0"/>
              <a:t>:</a:t>
            </a:r>
          </a:p>
          <a:p>
            <a:r>
              <a:rPr lang="en-CA" dirty="0" smtClean="0"/>
              <a:t>[A]    TO "ELIMINATE SYSTEMIC DISCRIMINATION" (INSTITUTIONAL BARRIERS THAT LIMIT ACCESS TO VALUED RESOURCES FOR REASONS OTHER THAN ABILITY) IN ORDER TO TAKE ADVANTAGE OF THE MOST CAPABLE.</a:t>
            </a:r>
          </a:p>
          <a:p>
            <a:r>
              <a:rPr lang="en-CA" dirty="0" smtClean="0"/>
              <a:t>[B]    TO "REMEDY" THE EFFECTS OF "PAST DISCRIMINATION", AND</a:t>
            </a:r>
          </a:p>
          <a:p>
            <a:r>
              <a:rPr lang="en-CA" dirty="0" smtClean="0"/>
              <a:t>[C]    TO ACHIEVE A "REPRESENTATIVE WORKFORCE";</a:t>
            </a:r>
          </a:p>
          <a:p>
            <a:r>
              <a:rPr lang="en-CA" u="sng" dirty="0" smtClean="0"/>
              <a:t>THE FOUR DESIGNATED GROUPS FOR EMPLOYMENT EQUITY PURPOSES ARE</a:t>
            </a:r>
            <a:r>
              <a:rPr lang="en-CA" dirty="0" smtClean="0"/>
              <a:t>:</a:t>
            </a:r>
          </a:p>
          <a:p>
            <a:r>
              <a:rPr lang="en-CA" dirty="0" smtClean="0"/>
              <a:t>[A]    ABORIGINAL PEOPLES,</a:t>
            </a:r>
          </a:p>
          <a:p>
            <a:r>
              <a:rPr lang="en-CA" dirty="0" smtClean="0"/>
              <a:t>[B]    PERSONS WITH DIABILITIES,</a:t>
            </a:r>
          </a:p>
          <a:p>
            <a:r>
              <a:rPr lang="en-CA" dirty="0" smtClean="0"/>
              <a:t>[C]    MEMBERS OF VISIBLE MINORITY GROUPS,</a:t>
            </a:r>
          </a:p>
          <a:p>
            <a:r>
              <a:rPr lang="en-CA" dirty="0" smtClean="0"/>
              <a:t>[D]    AND WOMEN</a:t>
            </a:r>
          </a:p>
          <a:p>
            <a:r>
              <a:rPr lang="en-CA" dirty="0" smtClean="0"/>
              <a:t> </a:t>
            </a:r>
          </a:p>
          <a:p>
            <a:r>
              <a:rPr lang="en-CA" u="sng" dirty="0" smtClean="0"/>
              <a:t>THE RELATION BETWEEN EMPLOYMENT EQUITY AND AFFIRMATIVE ACTION IN CANADA</a:t>
            </a:r>
            <a:r>
              <a:rPr lang="en-CA" dirty="0" smtClean="0"/>
              <a:t>:</a:t>
            </a:r>
          </a:p>
          <a:p>
            <a:r>
              <a:rPr lang="en-CA" dirty="0" smtClean="0"/>
              <a:t>[A]    EMPLOYMENT EQUITY REPLACED AFFIRMATIVE ACTION INITIATIVES 13 JANUARY 1986.</a:t>
            </a:r>
          </a:p>
          <a:p>
            <a:r>
              <a:rPr lang="en-CA" dirty="0" smtClean="0"/>
              <a:t>[B]    CHANGE THE FOCUS FROM "QUOTAS" TO "TARGETS" BASED ON PERCENTAGES. (THE THEORY OF "TARGETS" IS THAT IT AVOIDS "REVERSE DISCRIMINATION" AND "PREFERENTIAL TREATMENT".)</a:t>
            </a:r>
          </a:p>
          <a:p>
            <a:r>
              <a:rPr lang="en-CA" dirty="0" smtClean="0"/>
              <a:t>[C]    (SEEN POSITIVELY AS) A SYSTEMS-BASED STRATEGY AND A RESULTS-ORIENTED PROCESS.</a:t>
            </a:r>
          </a:p>
          <a:p>
            <a:r>
              <a:rPr lang="en-CA" dirty="0" smtClean="0"/>
              <a:t>[D]    (THEREFORE) NEUTRALIZES EMPLOYMENT SYSTEMS THAT DISFAVOR DESIGNATED GROUPS.</a:t>
            </a:r>
          </a:p>
          <a:p>
            <a:r>
              <a:rPr lang="en-CA" dirty="0" smtClean="0"/>
              <a:t>…</a:t>
            </a:r>
          </a:p>
          <a:p>
            <a:r>
              <a:rPr lang="en-CA" b="1" i="1" u="sng" dirty="0" smtClean="0"/>
              <a:t>AFFIRMATIVE ACTION</a:t>
            </a:r>
            <a:r>
              <a:rPr lang="en-CA" dirty="0" smtClean="0"/>
              <a:t>: THE SET OF </a:t>
            </a:r>
            <a:r>
              <a:rPr lang="en-CA" u="sng" dirty="0" smtClean="0"/>
              <a:t>PUBLIC POLICIES AND INITIATIVES DESIGNED TO HELP ELIMINATE PAST AND PRESENT DISCRIMINATION</a:t>
            </a:r>
            <a:r>
              <a:rPr lang="en-CA" dirty="0" smtClean="0"/>
              <a:t> BY INCREASING OPPORTUNITIES TO INDIVIDUALS AND GROUPS WHO HAVE HISTORICALLY BEEN EXCLUDED FROM FULL PARTICIPATION IN AND ACCESS TO SUCH AREAS AS EMPLOYMENT AND EDUCATION.</a:t>
            </a:r>
          </a:p>
          <a:p>
            <a:r>
              <a:rPr lang="en-CA" dirty="0" smtClean="0"/>
              <a:t>A)     AFFIRMATIVE ACTION WAS FIRST CONCEIVED IN THE UNITED STATES.</a:t>
            </a:r>
          </a:p>
          <a:p>
            <a:r>
              <a:rPr lang="en-CA" dirty="0" smtClean="0"/>
              <a:t>B)     IT IS CURRENTLY UNDER “</a:t>
            </a:r>
            <a:r>
              <a:rPr lang="en-CA" i="1" u="sng" dirty="0" smtClean="0"/>
              <a:t>SEVERE</a:t>
            </a:r>
            <a:r>
              <a:rPr lang="en-CA" dirty="0" smtClean="0"/>
              <a:t>” ATTACK.</a:t>
            </a:r>
          </a:p>
          <a:p>
            <a:r>
              <a:rPr lang="en-CA" u="sng" dirty="0" smtClean="0"/>
              <a:t>THE OPPOSITION TO AFFIRMATIVE ACTION</a:t>
            </a:r>
            <a:r>
              <a:rPr lang="en-CA" dirty="0" smtClean="0"/>
              <a:t>:</a:t>
            </a:r>
          </a:p>
          <a:p>
            <a:r>
              <a:rPr lang="en-CA" dirty="0" smtClean="0"/>
              <a:t>A)     MUCH OF THE OPPOSITION TO AFFIRMATIVE ACTION IS FRAMED ON THE GROUNDS OF SO- CALLED "</a:t>
            </a:r>
            <a:r>
              <a:rPr lang="en-CA" u="sng" dirty="0" smtClean="0"/>
              <a:t>REVERSE DISCRIMINATION AND UNWARRANTED PREFERENCES</a:t>
            </a:r>
            <a:r>
              <a:rPr lang="en-CA" dirty="0" smtClean="0"/>
              <a:t>."</a:t>
            </a:r>
          </a:p>
          <a:p>
            <a:r>
              <a:rPr lang="en-CA" dirty="0" smtClean="0"/>
              <a:t>B)     IN FACT, LESS THAN 2 PERCENT OF THE 91,000 EMPLOYMENT DISCRIMINATION CASES PENDING BEFORE THE EQUAL EMPLOYMENT OPPORTUNITIES COMMISSION ARE REVERSE DISCRIMINATION CASES. UNDER THE LAW AS WRITTEN IN EXECUTIVE ORDERS AND INTERPRETED BY THE COURTS, ANYONE BENEFITTING FROM AFFIRMATIVE ACTION MUST HAVE RELEVANT AND VALID JOB OR EDUCATIONAL QUALIFICATIONS.</a:t>
            </a:r>
          </a:p>
          <a:p>
            <a:r>
              <a:rPr lang="en-CA" dirty="0" smtClean="0"/>
              <a:t>C )    {</a:t>
            </a:r>
            <a:r>
              <a:rPr lang="en-CA" i="1" u="sng" dirty="0" smtClean="0"/>
              <a:t>IDEOLOGICALLY</a:t>
            </a:r>
            <a:r>
              <a:rPr lang="en-CA" dirty="0" smtClean="0"/>
              <a:t>} MOST CRITICISM IS GROUNDED IN THE DEFINITION OF EQUALITY == AS </a:t>
            </a:r>
            <a:r>
              <a:rPr lang="en-CA" i="1" u="sng" dirty="0" smtClean="0"/>
              <a:t>EQUALITY OF TREATMENT</a:t>
            </a:r>
            <a:r>
              <a:rPr lang="en-CA" dirty="0" smtClean="0"/>
              <a:t> {TREATING PEOPLE THE SAME --- OR --- </a:t>
            </a:r>
            <a:r>
              <a:rPr lang="en-CA" i="1" dirty="0" smtClean="0"/>
              <a:t>UNRESTRICTED OPPORTUNITY</a:t>
            </a:r>
            <a:r>
              <a:rPr lang="en-CA" dirty="0" smtClean="0"/>
              <a:t>} AND NOT </a:t>
            </a:r>
            <a:r>
              <a:rPr lang="en-CA" i="1" u="sng" dirty="0" smtClean="0"/>
              <a:t>EQUALITY OF CONDITIONS</a:t>
            </a:r>
            <a:r>
              <a:rPr lang="en-CA" dirty="0" smtClean="0"/>
              <a:t> {ENSURING PEOPLE CAN PARTICIPATE IN SOCIETY THE SAME --- OR --- </a:t>
            </a:r>
            <a:r>
              <a:rPr lang="en-CA" i="1" dirty="0" smtClean="0"/>
              <a:t>EQUITABLE PARTICIPATION</a:t>
            </a:r>
            <a:r>
              <a:rPr lang="en-CA" dirty="0" smtClean="0"/>
              <a:t>}.</a:t>
            </a:r>
          </a:p>
          <a:p>
            <a:r>
              <a:rPr lang="en-CA" dirty="0" smtClean="0"/>
              <a:t>D)     AN INCREASINGLY ASSERTIVE “</a:t>
            </a:r>
            <a:r>
              <a:rPr lang="en-CA" i="1" dirty="0" smtClean="0"/>
              <a:t>OPPOSITION MOVEMENT” ARGUES THAT THE BATTLE TO GUARANTEE EQUAL RIGHTS FOR ALL CITIZENS HAS BEEN FOUGHT AND WON – AND THAT FAVORING MEMBERS OF ONE GROUP OVER ANOTHER SIMPLY GOES AGAINST THE AMERICAN GRAIN</a:t>
            </a:r>
            <a:r>
              <a:rPr lang="en-CA" dirty="0" smtClean="0"/>
              <a:t>.</a:t>
            </a:r>
          </a:p>
          <a:p>
            <a:r>
              <a:rPr lang="en-CA" dirty="0" smtClean="0"/>
              <a:t>E)      BUT “DEFENDERS OF AFFIRMATIVE ACTION” SAY THAT </a:t>
            </a:r>
            <a:r>
              <a:rPr lang="en-CA" i="1" dirty="0" smtClean="0"/>
              <a:t>THE PLAYING FIELD IS NOT LEVEL YET – AND THAT GRANTING MODEST ADVANTAGES TO MINORITIES AND WOMEN IS MORE THAN FAIR, GIVEN HUNDREDS OF YEARS OF DISCRIMINATION THAT BENEFITED WHITES AND MEN.</a:t>
            </a:r>
            <a:endParaRPr lang="en-CA" dirty="0" smtClean="0"/>
          </a:p>
          <a:p>
            <a:r>
              <a:rPr lang="en-CA" dirty="0" smtClean="0"/>
              <a:t>F)      TODAY, AFFIRMATIVE ACTION OFTEN CONNOTES “</a:t>
            </a:r>
            <a:r>
              <a:rPr lang="en-CA" u="sng" dirty="0" smtClean="0"/>
              <a:t>RAMPANT INCOMPETENCE</a:t>
            </a:r>
            <a:r>
              <a:rPr lang="en-CA" dirty="0" smtClean="0"/>
              <a:t>” AMOUNG MINORITY PROFESSIONALS; AN “</a:t>
            </a:r>
            <a:r>
              <a:rPr lang="en-CA" u="sng" dirty="0" smtClean="0"/>
              <a:t>ATTACK OF THE STANDARDS</a:t>
            </a:r>
            <a:r>
              <a:rPr lang="en-CA" dirty="0" smtClean="0"/>
              <a:t>” OF PROFESSIONALISM AND SOCIETY; GROUND SWELL OF “</a:t>
            </a:r>
            <a:r>
              <a:rPr lang="en-CA" u="sng" dirty="0" smtClean="0"/>
              <a:t>INEFFICIENCY, INEPTITUDE, FECKLESSNESS, INADEQUACY THAT IS ANATHEMA TO SOCIAL PROGRESS AND HISTORICAL ADVANCEMENT</a:t>
            </a:r>
            <a:r>
              <a:rPr lang="en-CA" dirty="0" smtClean="0"/>
              <a:t>.”</a:t>
            </a:r>
          </a:p>
          <a:p>
            <a:r>
              <a:rPr lang="en-CA" dirty="0" smtClean="0"/>
              <a:t>G)     {</a:t>
            </a:r>
            <a:r>
              <a:rPr lang="en-CA" i="1" u="sng" dirty="0" smtClean="0"/>
              <a:t>SOCIOLOGICALLY</a:t>
            </a:r>
            <a:r>
              <a:rPr lang="en-CA" dirty="0" smtClean="0"/>
              <a:t>} THE IDEOLOGICAL CONFLICT [ABOVE] HAS RENDERED AFFIRMATIVE ACTION INITATIVES “</a:t>
            </a:r>
            <a:r>
              <a:rPr lang="en-CA" u="sng" dirty="0" smtClean="0"/>
              <a:t>COUNTER-</a:t>
            </a:r>
            <a:r>
              <a:rPr lang="en-CA" dirty="0" smtClean="0"/>
              <a:t> </a:t>
            </a:r>
            <a:r>
              <a:rPr lang="en-CA" u="sng" dirty="0" smtClean="0"/>
              <a:t>PRODUCTIVE AS A COMMUNITY DEVELOPMENT TOOL</a:t>
            </a:r>
            <a:r>
              <a:rPr lang="en-CA" dirty="0" smtClean="0"/>
              <a:t>.” [FOR THE MOST PART --- </a:t>
            </a:r>
            <a:r>
              <a:rPr lang="en-CA" b="1" i="1" dirty="0" smtClean="0"/>
              <a:t>IT HAS BEEN WIDELY STIGMATIZED AND IS NOT EFFECTIVE AS A PRO-ACTIVE ANTI-RACISM STRATEGY</a:t>
            </a:r>
            <a:r>
              <a:rPr lang="en-CA" dirty="0" smtClean="0"/>
              <a:t>.]</a:t>
            </a:r>
          </a:p>
          <a:p>
            <a:endParaRPr lang="en-CA" dirty="0"/>
          </a:p>
        </p:txBody>
      </p:sp>
    </p:spTree>
    <p:extLst>
      <p:ext uri="{BB962C8B-B14F-4D97-AF65-F5344CB8AC3E}">
        <p14:creationId xmlns:p14="http://schemas.microsoft.com/office/powerpoint/2010/main" val="28559185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2258</TotalTime>
  <Words>3499</Words>
  <Application>Microsoft Office PowerPoint</Application>
  <PresentationFormat>On-screen Show (4:3)</PresentationFormat>
  <Paragraphs>142</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The Vertical Mosaic Revisited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Ethnic Inequality in Canada: Economic and Health Dimensions Ellen M. Gee 1 Karen M. Kobayashi 2 Steven G. Prus 3 2007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6</cp:revision>
  <dcterms:created xsi:type="dcterms:W3CDTF">2015-07-13T00:00:37Z</dcterms:created>
  <dcterms:modified xsi:type="dcterms:W3CDTF">2015-07-14T13:38:59Z</dcterms:modified>
</cp:coreProperties>
</file>